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18"/>
  </p:normalViewPr>
  <p:slideViewPr>
    <p:cSldViewPr snapToGrid="0" snapToObjects="1">
      <p:cViewPr varScale="1">
        <p:scale>
          <a:sx n="65" d="100"/>
          <a:sy n="65" d="100"/>
        </p:scale>
        <p:origin x="168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4" name="Shape 20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624945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4" name="Shape 21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Examples of services with SLOs include web hosting such as online store and machine learning inference services. </a:t>
            </a:r>
          </a:p>
        </p:txBody>
      </p:sp>
    </p:spTree>
    <p:extLst>
      <p:ext uri="{BB962C8B-B14F-4D97-AF65-F5344CB8AC3E}">
        <p14:creationId xmlns:p14="http://schemas.microsoft.com/office/powerpoint/2010/main" val="1842421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2" name="Shape 25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RM assumes failures are uncorrelated and uncommon </a:t>
            </a:r>
          </a:p>
        </p:txBody>
      </p:sp>
    </p:spTree>
    <p:extLst>
      <p:ext uri="{BB962C8B-B14F-4D97-AF65-F5344CB8AC3E}">
        <p14:creationId xmlns:p14="http://schemas.microsoft.com/office/powerpoint/2010/main" val="1013931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7" name="Shape 26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 b="1"/>
            </a:pPr>
            <a:r>
              <a:t>what amazon calls the on-demand price</a:t>
            </a:r>
          </a:p>
          <a:p>
            <a:pPr>
              <a:defRPr sz="1700" b="1"/>
            </a:pPr>
            <a:r>
              <a:t>After red describe how cheap it is and explain spot market rules</a:t>
            </a:r>
          </a:p>
          <a:p>
            <a:pPr>
              <a:defRPr sz="1700" b="1"/>
            </a:pPr>
            <a:r>
              <a:t>after blue uncorrelated markets - move indecently</a:t>
            </a:r>
          </a:p>
          <a:p>
            <a:pPr>
              <a:defRPr sz="1700" b="1"/>
            </a:pPr>
            <a:r>
              <a:t>nickels on the dollar</a:t>
            </a:r>
          </a:p>
        </p:txBody>
      </p:sp>
    </p:spTree>
    <p:extLst>
      <p:ext uri="{BB962C8B-B14F-4D97-AF65-F5344CB8AC3E}">
        <p14:creationId xmlns:p14="http://schemas.microsoft.com/office/powerpoint/2010/main" val="869746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pdl.cmu.edu" TargetMode="Externa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pdl.cmu.edu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pdl.cmu.edu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Image"/>
          <p:cNvSpPr>
            <a:spLocks noGrp="1"/>
          </p:cNvSpPr>
          <p:nvPr>
            <p:ph type="pic" sz="quarter" idx="13"/>
          </p:nvPr>
        </p:nvSpPr>
        <p:spPr>
          <a:xfrm>
            <a:off x="7175500" y="2882900"/>
            <a:ext cx="4102100" cy="547370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102" name="Title Text"/>
          <p:cNvSpPr txBox="1"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anchor="ctr"/>
          <a:lstStyle>
            <a:lvl1pPr>
              <a:defRPr sz="8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10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 anchor="ctr"/>
          <a:lstStyle>
            <a:lvl1pPr marL="812120" indent="-494620" algn="l">
              <a:spcBef>
                <a:spcPts val="3800"/>
              </a:spcBef>
              <a:buSzPct val="171000"/>
              <a:buChar char="•"/>
              <a:defRPr sz="3200">
                <a:latin typeface="Gill Sans"/>
                <a:ea typeface="Gill Sans"/>
                <a:cs typeface="Gill Sans"/>
                <a:sym typeface="Gill Sans"/>
              </a:defRPr>
            </a:lvl1pPr>
            <a:lvl2pPr marL="1256620" indent="-494620" algn="l">
              <a:spcBef>
                <a:spcPts val="3800"/>
              </a:spcBef>
              <a:buSzPct val="171000"/>
              <a:buChar char="•"/>
              <a:defRPr sz="3200">
                <a:latin typeface="Gill Sans"/>
                <a:ea typeface="Gill Sans"/>
                <a:cs typeface="Gill Sans"/>
                <a:sym typeface="Gill Sans"/>
              </a:defRPr>
            </a:lvl2pPr>
            <a:lvl3pPr marL="1701120" indent="-494620" algn="l">
              <a:spcBef>
                <a:spcPts val="3800"/>
              </a:spcBef>
              <a:buSzPct val="171000"/>
              <a:buChar char="•"/>
              <a:defRPr sz="3200"/>
            </a:lvl3pPr>
            <a:lvl4pPr marL="2145620" indent="-494620" algn="l">
              <a:spcBef>
                <a:spcPts val="3800"/>
              </a:spcBef>
              <a:buSzPct val="171000"/>
              <a:buChar char="•"/>
              <a:defRPr sz="3200"/>
            </a:lvl4pPr>
            <a:lvl5pPr marL="2590120" indent="-494620" algn="l">
              <a:spcBef>
                <a:spcPts val="3800"/>
              </a:spcBef>
              <a:buSzPct val="171000"/>
              <a:buChar char="•"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Text"/>
          <p:cNvSpPr txBox="1"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anchor="ctr"/>
          <a:lstStyle>
            <a:lvl1pPr>
              <a:defRPr sz="8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11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 anchor="ctr"/>
          <a:lstStyle>
            <a:lvl1pPr marL="812120" indent="-494620" algn="l">
              <a:spcBef>
                <a:spcPts val="3800"/>
              </a:spcBef>
              <a:buSzPct val="171000"/>
              <a:buChar char="•"/>
              <a:defRPr sz="3200">
                <a:latin typeface="Gill Sans"/>
                <a:ea typeface="Gill Sans"/>
                <a:cs typeface="Gill Sans"/>
                <a:sym typeface="Gill Sans"/>
              </a:defRPr>
            </a:lvl1pPr>
            <a:lvl2pPr marL="1256620" indent="-494620" algn="l">
              <a:spcBef>
                <a:spcPts val="3800"/>
              </a:spcBef>
              <a:buSzPct val="171000"/>
              <a:buChar char="•"/>
              <a:defRPr sz="3200">
                <a:latin typeface="Gill Sans"/>
                <a:ea typeface="Gill Sans"/>
                <a:cs typeface="Gill Sans"/>
                <a:sym typeface="Gill Sans"/>
              </a:defRPr>
            </a:lvl2pPr>
            <a:lvl3pPr marL="1701120" indent="-494620" algn="l">
              <a:spcBef>
                <a:spcPts val="3800"/>
              </a:spcBef>
              <a:buSzPct val="171000"/>
              <a:buChar char="•"/>
              <a:defRPr sz="3200"/>
            </a:lvl3pPr>
            <a:lvl4pPr marL="2145620" indent="-494620" algn="l">
              <a:spcBef>
                <a:spcPts val="3800"/>
              </a:spcBef>
              <a:buSzPct val="171000"/>
              <a:buChar char="•"/>
              <a:defRPr sz="3200"/>
            </a:lvl4pPr>
            <a:lvl5pPr marL="2590120" indent="-494620" algn="l">
              <a:spcBef>
                <a:spcPts val="3800"/>
              </a:spcBef>
              <a:buSzPct val="171000"/>
              <a:buChar char="•"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Text"/>
          <p:cNvSpPr txBox="1"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anchor="ctr"/>
          <a:lstStyle>
            <a:lvl1pPr>
              <a:defRPr sz="8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12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772400" y="2768600"/>
            <a:ext cx="3962400" cy="5715000"/>
          </a:xfrm>
          <a:prstGeom prst="rect">
            <a:avLst/>
          </a:prstGeom>
        </p:spPr>
        <p:txBody>
          <a:bodyPr anchor="ctr"/>
          <a:lstStyle>
            <a:lvl1pPr marL="812120" indent="-494620" algn="l">
              <a:spcBef>
                <a:spcPts val="3800"/>
              </a:spcBef>
              <a:buSzPct val="171000"/>
              <a:buChar char="•"/>
              <a:defRPr sz="3200">
                <a:latin typeface="Gill Sans"/>
                <a:ea typeface="Gill Sans"/>
                <a:cs typeface="Gill Sans"/>
                <a:sym typeface="Gill Sans"/>
              </a:defRPr>
            </a:lvl1pPr>
            <a:lvl2pPr marL="1256620" indent="-494620" algn="l">
              <a:spcBef>
                <a:spcPts val="3800"/>
              </a:spcBef>
              <a:buSzPct val="171000"/>
              <a:buChar char="•"/>
              <a:defRPr sz="3200">
                <a:latin typeface="Gill Sans"/>
                <a:ea typeface="Gill Sans"/>
                <a:cs typeface="Gill Sans"/>
                <a:sym typeface="Gill Sans"/>
              </a:defRPr>
            </a:lvl2pPr>
            <a:lvl3pPr marL="1701120" indent="-494620" algn="l">
              <a:spcBef>
                <a:spcPts val="3800"/>
              </a:spcBef>
              <a:buSzPct val="171000"/>
              <a:buChar char="•"/>
              <a:defRPr sz="3200"/>
            </a:lvl3pPr>
            <a:lvl4pPr marL="2145620" indent="-494620" algn="l">
              <a:spcBef>
                <a:spcPts val="3800"/>
              </a:spcBef>
              <a:buSzPct val="171000"/>
              <a:buChar char="•"/>
              <a:defRPr sz="3200"/>
            </a:lvl4pPr>
            <a:lvl5pPr marL="2590120" indent="-494620" algn="l">
              <a:spcBef>
                <a:spcPts val="3800"/>
              </a:spcBef>
              <a:buSzPct val="171000"/>
              <a:buChar char="•"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Line"/>
          <p:cNvSpPr/>
          <p:nvPr/>
        </p:nvSpPr>
        <p:spPr>
          <a:xfrm>
            <a:off x="533393" y="1333506"/>
            <a:ext cx="11925655" cy="8"/>
          </a:xfrm>
          <a:prstGeom prst="line">
            <a:avLst/>
          </a:prstGeom>
          <a:ln w="381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0" name="Carnegie Mellon University"/>
          <p:cNvSpPr txBox="1"/>
          <p:nvPr/>
        </p:nvSpPr>
        <p:spPr>
          <a:xfrm>
            <a:off x="3833204" y="7056966"/>
            <a:ext cx="5338392" cy="82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Carnegie Mellon University</a:t>
            </a:r>
          </a:p>
        </p:txBody>
      </p:sp>
      <p:sp>
        <p:nvSpPr>
          <p:cNvPr id="131" name="Line"/>
          <p:cNvSpPr/>
          <p:nvPr/>
        </p:nvSpPr>
        <p:spPr>
          <a:xfrm>
            <a:off x="533400" y="9055100"/>
            <a:ext cx="11925655" cy="7"/>
          </a:xfrm>
          <a:prstGeom prst="line">
            <a:avLst/>
          </a:prstGeom>
          <a:ln w="635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2" name="Carnegie Mellon"/>
          <p:cNvSpPr txBox="1"/>
          <p:nvPr/>
        </p:nvSpPr>
        <p:spPr>
          <a:xfrm>
            <a:off x="458322" y="8343900"/>
            <a:ext cx="2209801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lvl1pPr>
          </a:lstStyle>
          <a:p>
            <a:r>
              <a:t>Carnegie Mellon</a:t>
            </a:r>
          </a:p>
        </p:txBody>
      </p:sp>
      <p:sp>
        <p:nvSpPr>
          <p:cNvPr id="133" name="Parallel Data Laboratory"/>
          <p:cNvSpPr txBox="1"/>
          <p:nvPr/>
        </p:nvSpPr>
        <p:spPr>
          <a:xfrm>
            <a:off x="471022" y="8686800"/>
            <a:ext cx="2984501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800" b="1">
                <a:solidFill>
                  <a:srgbClr val="356CA9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r>
              <a:t>Parallel Data Laboratory</a:t>
            </a:r>
          </a:p>
        </p:txBody>
      </p:sp>
      <p:sp>
        <p:nvSpPr>
          <p:cNvPr id="13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5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6" name="* UC Berkeley"/>
          <p:cNvSpPr txBox="1"/>
          <p:nvPr/>
        </p:nvSpPr>
        <p:spPr>
          <a:xfrm>
            <a:off x="3833204" y="7623175"/>
            <a:ext cx="5338392" cy="825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* UC Berkeley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Line"/>
          <p:cNvSpPr/>
          <p:nvPr/>
        </p:nvSpPr>
        <p:spPr>
          <a:xfrm>
            <a:off x="533393" y="1333506"/>
            <a:ext cx="11925655" cy="8"/>
          </a:xfrm>
          <a:prstGeom prst="line">
            <a:avLst/>
          </a:prstGeom>
          <a:ln w="381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5" name="Line"/>
          <p:cNvSpPr/>
          <p:nvPr/>
        </p:nvSpPr>
        <p:spPr>
          <a:xfrm>
            <a:off x="533400" y="9055100"/>
            <a:ext cx="11925655" cy="7"/>
          </a:xfrm>
          <a:prstGeom prst="line">
            <a:avLst/>
          </a:prstGeom>
          <a:ln w="635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6" name="Carnegie Mellon"/>
          <p:cNvSpPr txBox="1"/>
          <p:nvPr/>
        </p:nvSpPr>
        <p:spPr>
          <a:xfrm>
            <a:off x="458322" y="8343900"/>
            <a:ext cx="2209801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lvl1pPr>
          </a:lstStyle>
          <a:p>
            <a:r>
              <a:t>Carnegie Mellon</a:t>
            </a:r>
          </a:p>
        </p:txBody>
      </p:sp>
      <p:sp>
        <p:nvSpPr>
          <p:cNvPr id="147" name="Parallel Data Laboratory"/>
          <p:cNvSpPr txBox="1"/>
          <p:nvPr/>
        </p:nvSpPr>
        <p:spPr>
          <a:xfrm>
            <a:off x="471022" y="8686800"/>
            <a:ext cx="2984501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800" b="1">
                <a:solidFill>
                  <a:srgbClr val="356CA9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r>
              <a:t>Parallel Data Laboratory</a:t>
            </a:r>
          </a:p>
        </p:txBody>
      </p:sp>
      <p:sp>
        <p:nvSpPr>
          <p:cNvPr id="148" name="http://www.pdl.cmu.edu/"/>
          <p:cNvSpPr txBox="1"/>
          <p:nvPr/>
        </p:nvSpPr>
        <p:spPr>
          <a:xfrm>
            <a:off x="505097" y="9067800"/>
            <a:ext cx="2001950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hlinkClick r:id="rId2"/>
              </a:rPr>
              <a:t>http://www.pdl.cmu.edu</a:t>
            </a:r>
            <a:r>
              <a:t>/</a:t>
            </a:r>
          </a:p>
        </p:txBody>
      </p:sp>
      <p:sp>
        <p:nvSpPr>
          <p:cNvPr id="149" name="Aaron Harlap © July 18"/>
          <p:cNvSpPr txBox="1"/>
          <p:nvPr/>
        </p:nvSpPr>
        <p:spPr>
          <a:xfrm>
            <a:off x="9662380" y="9067800"/>
            <a:ext cx="286438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Aaron Harlap © July 18</a:t>
            </a:r>
          </a:p>
        </p:txBody>
      </p:sp>
      <p:sp>
        <p:nvSpPr>
          <p:cNvPr id="150" name="Title Text"/>
          <p:cNvSpPr txBox="1">
            <a:spLocks noGrp="1"/>
          </p:cNvSpPr>
          <p:nvPr>
            <p:ph type="title"/>
          </p:nvPr>
        </p:nvSpPr>
        <p:spPr>
          <a:xfrm>
            <a:off x="25400" y="254000"/>
            <a:ext cx="12966700" cy="1104900"/>
          </a:xfrm>
          <a:prstGeom prst="rect">
            <a:avLst/>
          </a:prstGeom>
        </p:spPr>
        <p:txBody>
          <a:bodyPr anchor="ctr"/>
          <a:lstStyle>
            <a:lvl1pPr>
              <a:defRPr sz="6500"/>
            </a:lvl1pPr>
          </a:lstStyle>
          <a:p>
            <a:r>
              <a:t>Title Text</a:t>
            </a:r>
          </a:p>
        </p:txBody>
      </p:sp>
      <p:sp>
        <p:nvSpPr>
          <p:cNvPr id="151" name="Body Level One…"/>
          <p:cNvSpPr txBox="1">
            <a:spLocks noGrp="1"/>
          </p:cNvSpPr>
          <p:nvPr>
            <p:ph type="body" idx="1"/>
          </p:nvPr>
        </p:nvSpPr>
        <p:spPr>
          <a:xfrm>
            <a:off x="355600" y="1562100"/>
            <a:ext cx="12280900" cy="5715000"/>
          </a:xfrm>
          <a:prstGeom prst="rect">
            <a:avLst/>
          </a:prstGeom>
        </p:spPr>
        <p:txBody>
          <a:bodyPr/>
          <a:lstStyle>
            <a:lvl1pPr marL="889000" indent="-571500" algn="l">
              <a:spcBef>
                <a:spcPts val="2400"/>
              </a:spcBef>
              <a:buSzPct val="110000"/>
              <a:buChar char="•"/>
              <a:defRPr sz="4200"/>
            </a:lvl1pPr>
            <a:lvl2pPr marL="1333500" indent="-571500" algn="l">
              <a:spcBef>
                <a:spcPts val="2400"/>
              </a:spcBef>
              <a:buSzPct val="110000"/>
              <a:buChar char="•"/>
              <a:defRPr sz="3600"/>
            </a:lvl2pPr>
            <a:lvl3pPr marL="1778000" indent="-571500" algn="l">
              <a:spcBef>
                <a:spcPts val="2400"/>
              </a:spcBef>
              <a:buSzPct val="110000"/>
              <a:buChar char="-"/>
              <a:defRPr>
                <a:latin typeface="+mn-lt"/>
                <a:ea typeface="+mn-ea"/>
                <a:cs typeface="+mn-cs"/>
                <a:sym typeface="Arial"/>
              </a:defRPr>
            </a:lvl3pPr>
            <a:lvl4pPr marL="2222500" indent="-571500" algn="l">
              <a:spcBef>
                <a:spcPts val="2400"/>
              </a:spcBef>
              <a:buSzPct val="110000"/>
              <a:buChar char="•"/>
              <a:defRPr sz="3200">
                <a:latin typeface="+mn-lt"/>
                <a:ea typeface="+mn-ea"/>
                <a:cs typeface="+mn-cs"/>
                <a:sym typeface="Arial"/>
              </a:defRPr>
            </a:lvl4pPr>
            <a:lvl5pPr marL="2667000" indent="-571500" algn="l">
              <a:spcBef>
                <a:spcPts val="2400"/>
              </a:spcBef>
              <a:buSzPct val="110000"/>
              <a:buChar char="-"/>
              <a:defRPr sz="3200">
                <a:latin typeface="+mn-lt"/>
                <a:ea typeface="+mn-ea"/>
                <a:cs typeface="+mn-cs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5889" y="9105900"/>
            <a:ext cx="340322" cy="32355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Line"/>
          <p:cNvSpPr/>
          <p:nvPr/>
        </p:nvSpPr>
        <p:spPr>
          <a:xfrm>
            <a:off x="533393" y="1333506"/>
            <a:ext cx="11925655" cy="8"/>
          </a:xfrm>
          <a:prstGeom prst="line">
            <a:avLst/>
          </a:prstGeom>
          <a:ln w="381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90" name="Line"/>
          <p:cNvSpPr/>
          <p:nvPr/>
        </p:nvSpPr>
        <p:spPr>
          <a:xfrm>
            <a:off x="533400" y="9055100"/>
            <a:ext cx="11925655" cy="7"/>
          </a:xfrm>
          <a:prstGeom prst="line">
            <a:avLst/>
          </a:prstGeom>
          <a:ln w="635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91" name="Carnegie Mellon"/>
          <p:cNvSpPr txBox="1"/>
          <p:nvPr/>
        </p:nvSpPr>
        <p:spPr>
          <a:xfrm>
            <a:off x="458322" y="8343900"/>
            <a:ext cx="2209801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lvl1pPr>
          </a:lstStyle>
          <a:p>
            <a:r>
              <a:t>Carnegie Mellon</a:t>
            </a:r>
          </a:p>
        </p:txBody>
      </p:sp>
      <p:sp>
        <p:nvSpPr>
          <p:cNvPr id="192" name="Parallel Data Laboratory"/>
          <p:cNvSpPr txBox="1"/>
          <p:nvPr/>
        </p:nvSpPr>
        <p:spPr>
          <a:xfrm>
            <a:off x="471022" y="8686800"/>
            <a:ext cx="2984501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800" b="1">
                <a:solidFill>
                  <a:srgbClr val="356CA9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r>
              <a:t>Parallel Data Laboratory</a:t>
            </a:r>
          </a:p>
        </p:txBody>
      </p:sp>
      <p:sp>
        <p:nvSpPr>
          <p:cNvPr id="193" name="http://www.pdl.cmu.edu/"/>
          <p:cNvSpPr txBox="1"/>
          <p:nvPr/>
        </p:nvSpPr>
        <p:spPr>
          <a:xfrm>
            <a:off x="505097" y="9067800"/>
            <a:ext cx="2001950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hlinkClick r:id="rId2"/>
              </a:rPr>
              <a:t>http://www.pdl.cmu.edu</a:t>
            </a:r>
            <a:r>
              <a:t>/</a:t>
            </a:r>
          </a:p>
        </p:txBody>
      </p:sp>
      <p:sp>
        <p:nvSpPr>
          <p:cNvPr id="194" name="Aaron Harlap © July 18"/>
          <p:cNvSpPr txBox="1"/>
          <p:nvPr/>
        </p:nvSpPr>
        <p:spPr>
          <a:xfrm>
            <a:off x="9642280" y="9067800"/>
            <a:ext cx="2864384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Aaron Harlap © July 18</a:t>
            </a:r>
          </a:p>
        </p:txBody>
      </p:sp>
      <p:sp>
        <p:nvSpPr>
          <p:cNvPr id="195" name="Title Text"/>
          <p:cNvSpPr txBox="1">
            <a:spLocks noGrp="1"/>
          </p:cNvSpPr>
          <p:nvPr>
            <p:ph type="title"/>
          </p:nvPr>
        </p:nvSpPr>
        <p:spPr>
          <a:xfrm>
            <a:off x="25400" y="254000"/>
            <a:ext cx="12966700" cy="1104900"/>
          </a:xfrm>
          <a:prstGeom prst="rect">
            <a:avLst/>
          </a:prstGeom>
        </p:spPr>
        <p:txBody>
          <a:bodyPr anchor="ctr"/>
          <a:lstStyle>
            <a:lvl1pPr>
              <a:defRPr sz="6500"/>
            </a:lvl1pPr>
          </a:lstStyle>
          <a:p>
            <a:r>
              <a:t>Title Text</a:t>
            </a:r>
          </a:p>
        </p:txBody>
      </p:sp>
      <p:sp>
        <p:nvSpPr>
          <p:cNvPr id="196" name="Body Level One…"/>
          <p:cNvSpPr txBox="1">
            <a:spLocks noGrp="1"/>
          </p:cNvSpPr>
          <p:nvPr>
            <p:ph type="body" idx="1"/>
          </p:nvPr>
        </p:nvSpPr>
        <p:spPr>
          <a:xfrm>
            <a:off x="355600" y="1562100"/>
            <a:ext cx="12280900" cy="5715000"/>
          </a:xfrm>
          <a:prstGeom prst="rect">
            <a:avLst/>
          </a:prstGeom>
        </p:spPr>
        <p:txBody>
          <a:bodyPr/>
          <a:lstStyle>
            <a:lvl1pPr marL="889000" indent="-571500" algn="l">
              <a:spcBef>
                <a:spcPts val="2400"/>
              </a:spcBef>
              <a:buSzPct val="110000"/>
              <a:buChar char="•"/>
              <a:defRPr sz="4200"/>
            </a:lvl1pPr>
            <a:lvl2pPr marL="1333500" indent="-571500" algn="l">
              <a:spcBef>
                <a:spcPts val="2400"/>
              </a:spcBef>
              <a:buSzPct val="110000"/>
              <a:buChar char="•"/>
              <a:defRPr sz="3600"/>
            </a:lvl2pPr>
            <a:lvl3pPr marL="1778000" indent="-571500" algn="l">
              <a:spcBef>
                <a:spcPts val="2400"/>
              </a:spcBef>
              <a:buSzPct val="110000"/>
              <a:buChar char="-"/>
              <a:defRPr>
                <a:latin typeface="+mn-lt"/>
                <a:ea typeface="+mn-ea"/>
                <a:cs typeface="+mn-cs"/>
                <a:sym typeface="Arial"/>
              </a:defRPr>
            </a:lvl3pPr>
            <a:lvl4pPr marL="2222500" indent="-571500" algn="l">
              <a:spcBef>
                <a:spcPts val="2400"/>
              </a:spcBef>
              <a:buSzPct val="110000"/>
              <a:buChar char="•"/>
              <a:defRPr sz="3200">
                <a:latin typeface="+mn-lt"/>
                <a:ea typeface="+mn-ea"/>
                <a:cs typeface="+mn-cs"/>
                <a:sym typeface="Arial"/>
              </a:defRPr>
            </a:lvl4pPr>
            <a:lvl5pPr marL="2667000" indent="-571500" algn="l">
              <a:spcBef>
                <a:spcPts val="2400"/>
              </a:spcBef>
              <a:buSzPct val="110000"/>
              <a:buChar char="-"/>
              <a:defRPr sz="3200">
                <a:latin typeface="+mn-lt"/>
                <a:ea typeface="+mn-ea"/>
                <a:cs typeface="+mn-cs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5889" y="9105900"/>
            <a:ext cx="340322" cy="32355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Line"/>
          <p:cNvSpPr/>
          <p:nvPr/>
        </p:nvSpPr>
        <p:spPr>
          <a:xfrm>
            <a:off x="533393" y="1333506"/>
            <a:ext cx="11925655" cy="8"/>
          </a:xfrm>
          <a:prstGeom prst="line">
            <a:avLst/>
          </a:prstGeom>
          <a:ln w="381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" name="Line"/>
          <p:cNvSpPr/>
          <p:nvPr/>
        </p:nvSpPr>
        <p:spPr>
          <a:xfrm>
            <a:off x="533400" y="9055100"/>
            <a:ext cx="11925655" cy="7"/>
          </a:xfrm>
          <a:prstGeom prst="line">
            <a:avLst/>
          </a:prstGeom>
          <a:ln w="635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7" name="Carnegie Mellon"/>
          <p:cNvSpPr txBox="1"/>
          <p:nvPr/>
        </p:nvSpPr>
        <p:spPr>
          <a:xfrm>
            <a:off x="458322" y="8343900"/>
            <a:ext cx="2209801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lvl1pPr>
          </a:lstStyle>
          <a:p>
            <a:r>
              <a:t>Carnegie Mellon</a:t>
            </a:r>
          </a:p>
        </p:txBody>
      </p:sp>
      <p:sp>
        <p:nvSpPr>
          <p:cNvPr id="28" name="Parallel Data Laboratory"/>
          <p:cNvSpPr txBox="1"/>
          <p:nvPr/>
        </p:nvSpPr>
        <p:spPr>
          <a:xfrm>
            <a:off x="471022" y="8686800"/>
            <a:ext cx="2984501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800" b="1">
                <a:solidFill>
                  <a:srgbClr val="356CA9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r>
              <a:t>Parallel Data Laboratory</a:t>
            </a:r>
          </a:p>
        </p:txBody>
      </p:sp>
      <p:sp>
        <p:nvSpPr>
          <p:cNvPr id="29" name="http://www.pdl.cmu.edu/"/>
          <p:cNvSpPr txBox="1"/>
          <p:nvPr/>
        </p:nvSpPr>
        <p:spPr>
          <a:xfrm>
            <a:off x="505097" y="9067800"/>
            <a:ext cx="2001950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hlinkClick r:id="rId2"/>
              </a:rPr>
              <a:t>http://www.pdl.cmu.edu</a:t>
            </a:r>
            <a:r>
              <a:t>/</a:t>
            </a:r>
          </a:p>
        </p:txBody>
      </p:sp>
      <p:sp>
        <p:nvSpPr>
          <p:cNvPr id="30" name="Aaron Harlap © July 18"/>
          <p:cNvSpPr txBox="1"/>
          <p:nvPr/>
        </p:nvSpPr>
        <p:spPr>
          <a:xfrm>
            <a:off x="9662380" y="9067800"/>
            <a:ext cx="286438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>
                <a:latin typeface="Helvetica"/>
                <a:ea typeface="Helvetica"/>
                <a:cs typeface="Helvetica"/>
                <a:sym typeface="Helvetica"/>
              </a:defRPr>
            </a:pPr>
            <a:r>
              <a:t>Aaron Harlap © July 18</a:t>
            </a:r>
          </a:p>
        </p:txBody>
      </p:sp>
      <p:sp>
        <p:nvSpPr>
          <p:cNvPr id="31" name="Title Text"/>
          <p:cNvSpPr txBox="1">
            <a:spLocks noGrp="1"/>
          </p:cNvSpPr>
          <p:nvPr>
            <p:ph type="title"/>
          </p:nvPr>
        </p:nvSpPr>
        <p:spPr>
          <a:xfrm>
            <a:off x="25400" y="254000"/>
            <a:ext cx="12966700" cy="1104900"/>
          </a:xfrm>
          <a:prstGeom prst="rect">
            <a:avLst/>
          </a:prstGeom>
        </p:spPr>
        <p:txBody>
          <a:bodyPr anchor="ctr"/>
          <a:lstStyle>
            <a:lvl1pPr>
              <a:defRPr sz="6500"/>
            </a:lvl1pPr>
          </a:lstStyle>
          <a:p>
            <a:r>
              <a:t>Title Text</a:t>
            </a:r>
          </a:p>
        </p:txBody>
      </p:sp>
      <p:sp>
        <p:nvSpPr>
          <p:cNvPr id="32" name="Body Level One…"/>
          <p:cNvSpPr txBox="1">
            <a:spLocks noGrp="1"/>
          </p:cNvSpPr>
          <p:nvPr>
            <p:ph type="body" idx="1"/>
          </p:nvPr>
        </p:nvSpPr>
        <p:spPr>
          <a:xfrm>
            <a:off x="355600" y="1562100"/>
            <a:ext cx="12280900" cy="5715000"/>
          </a:xfrm>
          <a:prstGeom prst="rect">
            <a:avLst/>
          </a:prstGeom>
        </p:spPr>
        <p:txBody>
          <a:bodyPr/>
          <a:lstStyle>
            <a:lvl1pPr marL="889000" indent="-571500" algn="l">
              <a:spcBef>
                <a:spcPts val="2400"/>
              </a:spcBef>
              <a:buSzPct val="110000"/>
              <a:buChar char="•"/>
              <a:defRPr sz="4200"/>
            </a:lvl1pPr>
            <a:lvl2pPr marL="1333500" indent="-571500" algn="l">
              <a:spcBef>
                <a:spcPts val="2400"/>
              </a:spcBef>
              <a:buSzPct val="110000"/>
              <a:buChar char="•"/>
              <a:defRPr sz="3600"/>
            </a:lvl2pPr>
            <a:lvl3pPr marL="1778000" indent="-571500" algn="l">
              <a:spcBef>
                <a:spcPts val="2400"/>
              </a:spcBef>
              <a:buSzPct val="110000"/>
              <a:buChar char="-"/>
              <a:defRPr>
                <a:latin typeface="+mn-lt"/>
                <a:ea typeface="+mn-ea"/>
                <a:cs typeface="+mn-cs"/>
                <a:sym typeface="Arial"/>
              </a:defRPr>
            </a:lvl3pPr>
            <a:lvl4pPr marL="2222500" indent="-571500" algn="l">
              <a:spcBef>
                <a:spcPts val="2400"/>
              </a:spcBef>
              <a:buSzPct val="110000"/>
              <a:buChar char="•"/>
              <a:defRPr sz="3200">
                <a:latin typeface="+mn-lt"/>
                <a:ea typeface="+mn-ea"/>
                <a:cs typeface="+mn-cs"/>
                <a:sym typeface="Arial"/>
              </a:defRPr>
            </a:lvl4pPr>
            <a:lvl5pPr marL="2667000" indent="-571500" algn="l">
              <a:spcBef>
                <a:spcPts val="2400"/>
              </a:spcBef>
              <a:buSzPct val="110000"/>
              <a:buChar char="-"/>
              <a:defRPr sz="3200">
                <a:latin typeface="+mn-lt"/>
                <a:ea typeface="+mn-ea"/>
                <a:cs typeface="+mn-cs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5889" y="9105900"/>
            <a:ext cx="340322" cy="32355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anchor="ctr"/>
          <a:lstStyle>
            <a:lvl1pPr>
              <a:defRPr sz="8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Text"/>
          <p:cNvSpPr txBox="1">
            <a:spLocks noGrp="1"/>
          </p:cNvSpPr>
          <p:nvPr>
            <p:ph type="title"/>
          </p:nvPr>
        </p:nvSpPr>
        <p:spPr>
          <a:xfrm>
            <a:off x="1270000" y="2971800"/>
            <a:ext cx="10464800" cy="3810000"/>
          </a:xfrm>
          <a:prstGeom prst="rect">
            <a:avLst/>
          </a:prstGeom>
        </p:spPr>
        <p:txBody>
          <a:bodyPr anchor="ctr"/>
          <a:lstStyle>
            <a:lvl1pPr>
              <a:defRPr sz="8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Image"/>
          <p:cNvSpPr>
            <a:spLocks noGrp="1"/>
          </p:cNvSpPr>
          <p:nvPr>
            <p:ph type="pic" sz="half" idx="13"/>
          </p:nvPr>
        </p:nvSpPr>
        <p:spPr>
          <a:xfrm>
            <a:off x="2438400" y="1638300"/>
            <a:ext cx="8128000" cy="455930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64" name="Title Text"/>
          <p:cNvSpPr txBox="1"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 anchor="ctr"/>
          <a:lstStyle>
            <a:lvl1pPr>
              <a:defRPr sz="8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Image"/>
          <p:cNvSpPr>
            <a:spLocks noGrp="1"/>
          </p:cNvSpPr>
          <p:nvPr>
            <p:ph type="pic" sz="half" idx="13"/>
          </p:nvPr>
        </p:nvSpPr>
        <p:spPr>
          <a:xfrm>
            <a:off x="2438400" y="1638300"/>
            <a:ext cx="8128000" cy="4559300"/>
          </a:xfrm>
          <a:prstGeom prst="rect">
            <a:avLst/>
          </a:prstGeom>
          <a:ln w="25400"/>
          <a:effectLst>
            <a:reflection stA="50000" endPos="40000" dir="5400000" sy="-100000" algn="bl" rotWithShape="0"/>
          </a:effectLst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73" name="Title Text"/>
          <p:cNvSpPr txBox="1"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 anchor="ctr"/>
          <a:lstStyle>
            <a:lvl1pPr>
              <a:defRPr sz="8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Image"/>
          <p:cNvSpPr>
            <a:spLocks noGrp="1"/>
          </p:cNvSpPr>
          <p:nvPr>
            <p:ph type="pic" sz="quarter" idx="13"/>
          </p:nvPr>
        </p:nvSpPr>
        <p:spPr>
          <a:xfrm>
            <a:off x="7124700" y="1968500"/>
            <a:ext cx="4216400" cy="562610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/>
          <a:lstStyle>
            <a:lvl1pPr>
              <a:defRPr sz="3400">
                <a:latin typeface="Gill Sans"/>
                <a:ea typeface="Gill Sans"/>
                <a:cs typeface="Gill Sans"/>
                <a:sym typeface="Gill Sans"/>
              </a:defRPr>
            </a:lvl1pPr>
            <a:lvl2pPr>
              <a:defRPr sz="3400">
                <a:latin typeface="Gill Sans"/>
                <a:ea typeface="Gill Sans"/>
                <a:cs typeface="Gill Sans"/>
                <a:sym typeface="Gill Sans"/>
              </a:defRPr>
            </a:lvl2pPr>
            <a:lvl3pPr>
              <a:defRPr sz="3400"/>
            </a:lvl3pPr>
            <a:lvl4pPr>
              <a:defRPr sz="3400"/>
            </a:lvl4pPr>
            <a:lvl5pPr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Image"/>
          <p:cNvSpPr>
            <a:spLocks noGrp="1"/>
          </p:cNvSpPr>
          <p:nvPr>
            <p:ph type="pic" sz="quarter" idx="13"/>
          </p:nvPr>
        </p:nvSpPr>
        <p:spPr>
          <a:xfrm>
            <a:off x="7124700" y="1968500"/>
            <a:ext cx="4216400" cy="5626100"/>
          </a:xfrm>
          <a:prstGeom prst="rect">
            <a:avLst/>
          </a:prstGeom>
          <a:ln w="25400"/>
          <a:effectLst>
            <a:reflection stA="50000" endPos="40000" dir="5400000" sy="-100000" algn="bl" rotWithShape="0"/>
          </a:effectLst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/>
          <a:lstStyle>
            <a:lvl1pPr>
              <a:defRPr sz="3400">
                <a:latin typeface="Gill Sans"/>
                <a:ea typeface="Gill Sans"/>
                <a:cs typeface="Gill Sans"/>
                <a:sym typeface="Gill Sans"/>
              </a:defRPr>
            </a:lvl1pPr>
            <a:lvl2pPr>
              <a:defRPr sz="3400">
                <a:latin typeface="Gill Sans"/>
                <a:ea typeface="Gill Sans"/>
                <a:cs typeface="Gill Sans"/>
                <a:sym typeface="Gill Sans"/>
              </a:defRPr>
            </a:lvl2pPr>
            <a:lvl3pPr>
              <a:defRPr sz="3400"/>
            </a:lvl3pPr>
            <a:lvl4pPr>
              <a:defRPr sz="3400"/>
            </a:lvl4pPr>
            <a:lvl5pPr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/>
          <p:cNvSpPr/>
          <p:nvPr/>
        </p:nvSpPr>
        <p:spPr>
          <a:xfrm>
            <a:off x="533393" y="1333506"/>
            <a:ext cx="11925655" cy="8"/>
          </a:xfrm>
          <a:prstGeom prst="line">
            <a:avLst/>
          </a:prstGeom>
          <a:ln w="381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" name="PARALLEL DATA LABORATORY…"/>
          <p:cNvSpPr txBox="1"/>
          <p:nvPr/>
        </p:nvSpPr>
        <p:spPr>
          <a:xfrm>
            <a:off x="3781790" y="7618220"/>
            <a:ext cx="5430764" cy="829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>
                <a:latin typeface="+mn-lt"/>
                <a:ea typeface="+mn-ea"/>
                <a:cs typeface="+mn-cs"/>
                <a:sym typeface="Arial"/>
              </a:defRPr>
            </a:pPr>
            <a:r>
              <a:t>PARALLEL DATA LABORATORY</a:t>
            </a:r>
          </a:p>
          <a:p>
            <a:pPr>
              <a:defRPr sz="2200">
                <a:latin typeface="+mn-lt"/>
                <a:ea typeface="+mn-ea"/>
                <a:cs typeface="+mn-cs"/>
                <a:sym typeface="Arial"/>
              </a:defRPr>
            </a:pPr>
            <a:r>
              <a:t>Carnegie Mellon University</a:t>
            </a:r>
          </a:p>
        </p:txBody>
      </p:sp>
      <p:sp>
        <p:nvSpPr>
          <p:cNvPr id="4" name="Line"/>
          <p:cNvSpPr/>
          <p:nvPr/>
        </p:nvSpPr>
        <p:spPr>
          <a:xfrm>
            <a:off x="533400" y="9055100"/>
            <a:ext cx="11925655" cy="7"/>
          </a:xfrm>
          <a:prstGeom prst="line">
            <a:avLst/>
          </a:prstGeom>
          <a:ln w="63500">
            <a:solidFill>
              <a:srgbClr val="356CA9"/>
            </a:solidFill>
            <a:miter lim="400000"/>
          </a:ln>
        </p:spPr>
        <p:txBody>
          <a:bodyPr lIns="0" tIns="0" rIns="0" bIns="0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" name="Carnegie Mellon"/>
          <p:cNvSpPr txBox="1"/>
          <p:nvPr/>
        </p:nvSpPr>
        <p:spPr>
          <a:xfrm>
            <a:off x="458322" y="8343900"/>
            <a:ext cx="2209801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Bodoni SvtyTwo ITC TT-Bold"/>
                <a:ea typeface="Bodoni SvtyTwo ITC TT-Bold"/>
                <a:cs typeface="Bodoni SvtyTwo ITC TT-Bold"/>
                <a:sym typeface="Bodoni SvtyTwo ITC TT-Bold"/>
              </a:defRPr>
            </a:lvl1pPr>
          </a:lstStyle>
          <a:p>
            <a:r>
              <a:t>Carnegie Mellon</a:t>
            </a:r>
          </a:p>
        </p:txBody>
      </p:sp>
      <p:sp>
        <p:nvSpPr>
          <p:cNvPr id="6" name="Parallel Data Laboratory"/>
          <p:cNvSpPr txBox="1"/>
          <p:nvPr/>
        </p:nvSpPr>
        <p:spPr>
          <a:xfrm>
            <a:off x="471022" y="8686800"/>
            <a:ext cx="2984501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800" b="1">
                <a:solidFill>
                  <a:srgbClr val="356CA9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r>
              <a:t>Parallel Data Laboratory</a:t>
            </a:r>
          </a:p>
        </p:txBody>
      </p:sp>
      <p:sp>
        <p:nvSpPr>
          <p:cNvPr id="7" name="Title Text"/>
          <p:cNvSpPr txBox="1">
            <a:spLocks noGrp="1"/>
          </p:cNvSpPr>
          <p:nvPr>
            <p:ph type="title"/>
          </p:nvPr>
        </p:nvSpPr>
        <p:spPr>
          <a:xfrm>
            <a:off x="546100" y="2463800"/>
            <a:ext cx="11925300" cy="165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/>
          <a:lstStyle/>
          <a:p>
            <a:r>
              <a:t>Title Text</a:t>
            </a:r>
          </a:p>
        </p:txBody>
      </p:sp>
      <p:sp>
        <p:nvSpPr>
          <p:cNvPr id="8" name="Body Level One…"/>
          <p:cNvSpPr txBox="1">
            <a:spLocks noGrp="1"/>
          </p:cNvSpPr>
          <p:nvPr>
            <p:ph type="body" idx="1"/>
          </p:nvPr>
        </p:nvSpPr>
        <p:spPr>
          <a:xfrm>
            <a:off x="1282700" y="4838700"/>
            <a:ext cx="10464800" cy="2209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2pPr>
              <a:defRPr sz="4000"/>
            </a:lvl2pPr>
            <a:lvl3pPr>
              <a:defRPr sz="3600">
                <a:latin typeface="Gill Sans"/>
                <a:ea typeface="Gill Sans"/>
                <a:cs typeface="Gill Sans"/>
                <a:sym typeface="Gill Sans"/>
              </a:defRPr>
            </a:lvl3pPr>
            <a:lvl4pPr>
              <a:defRPr sz="3600">
                <a:latin typeface="Gill Sans"/>
                <a:ea typeface="Gill Sans"/>
                <a:cs typeface="Gill Sans"/>
                <a:sym typeface="Gill Sans"/>
              </a:defRPr>
            </a:lvl4pPr>
            <a:lvl5pPr>
              <a:defRPr sz="3600"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5" r:id="rId15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56CA9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56CA9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56CA9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56CA9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56CA9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56CA9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56CA9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56CA9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356CA9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355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711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1066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1422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ributary: spot-dancing for elastic services with latency SLOs"/>
          <p:cNvSpPr txBox="1">
            <a:spLocks noGrp="1"/>
          </p:cNvSpPr>
          <p:nvPr>
            <p:ph type="title"/>
          </p:nvPr>
        </p:nvSpPr>
        <p:spPr>
          <a:xfrm>
            <a:off x="552450" y="936753"/>
            <a:ext cx="11925300" cy="3954110"/>
          </a:xfrm>
          <a:prstGeom prst="rect">
            <a:avLst/>
          </a:prstGeom>
        </p:spPr>
        <p:txBody>
          <a:bodyPr/>
          <a:lstStyle/>
          <a:p>
            <a:r>
              <a:t>Tributary: spot-dancing for elastic services with latency SLOs</a:t>
            </a:r>
          </a:p>
        </p:txBody>
      </p:sp>
      <p:sp>
        <p:nvSpPr>
          <p:cNvPr id="207" name="Aaron Harlap, Andrew Chung,…"/>
          <p:cNvSpPr txBox="1">
            <a:spLocks noGrp="1"/>
          </p:cNvSpPr>
          <p:nvPr>
            <p:ph type="body" sz="quarter" idx="1"/>
          </p:nvPr>
        </p:nvSpPr>
        <p:spPr>
          <a:xfrm>
            <a:off x="926362" y="5324963"/>
            <a:ext cx="11152076" cy="22098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r>
              <a:t>Aaron Harlap, Andrew Chung, </a:t>
            </a:r>
          </a:p>
          <a:p>
            <a:pPr>
              <a:defRPr sz="4200"/>
            </a:pPr>
            <a:r>
              <a:t>Alexey Tumanov*, Greg Ganger, Phil Gibbons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redicting P[preemption]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Predicting P[preemption]</a:t>
            </a:r>
          </a:p>
        </p:txBody>
      </p:sp>
      <p:sp>
        <p:nvSpPr>
          <p:cNvPr id="286" name="Predict P[preemption] as a function of bid deltas…"/>
          <p:cNvSpPr txBox="1">
            <a:spLocks noGrp="1"/>
          </p:cNvSpPr>
          <p:nvPr>
            <p:ph type="body" idx="1"/>
          </p:nvPr>
        </p:nvSpPr>
        <p:spPr>
          <a:xfrm>
            <a:off x="149417" y="1562100"/>
            <a:ext cx="12487083" cy="6806943"/>
          </a:xfrm>
          <a:prstGeom prst="rect">
            <a:avLst/>
          </a:prstGeom>
        </p:spPr>
        <p:txBody>
          <a:bodyPr/>
          <a:lstStyle/>
          <a:p>
            <a:r>
              <a:t>Predict P[preemption] as a function of bid deltas</a:t>
            </a:r>
          </a:p>
          <a:p>
            <a:r>
              <a:t>Extract features</a:t>
            </a:r>
          </a:p>
          <a:p>
            <a:pPr lvl="2"/>
            <a:r>
              <a:t>calendrical</a:t>
            </a:r>
          </a:p>
          <a:p>
            <a:pPr lvl="2"/>
            <a:r>
              <a:t>temporal</a:t>
            </a:r>
          </a:p>
          <a:p>
            <a:r>
              <a:t>Plug features into LSTM Model</a:t>
            </a:r>
          </a:p>
          <a:p>
            <a:pPr lvl="2"/>
            <a:r>
              <a:t>models EC2 as a sequence of events</a:t>
            </a:r>
          </a:p>
        </p:txBody>
      </p:sp>
      <p:sp>
        <p:nvSpPr>
          <p:cNvPr id="28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Constructing the Resource Footpri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Constructing the Resource Footprint</a:t>
            </a:r>
          </a:p>
        </p:txBody>
      </p:sp>
      <p:sp>
        <p:nvSpPr>
          <p:cNvPr id="290" name="Need to achieve capacity to satisfy SLO of client workload…"/>
          <p:cNvSpPr txBox="1">
            <a:spLocks noGrp="1"/>
          </p:cNvSpPr>
          <p:nvPr>
            <p:ph type="body" idx="1"/>
          </p:nvPr>
        </p:nvSpPr>
        <p:spPr>
          <a:xfrm>
            <a:off x="361950" y="1717920"/>
            <a:ext cx="12280900" cy="7022623"/>
          </a:xfrm>
          <a:prstGeom prst="rect">
            <a:avLst/>
          </a:prstGeom>
        </p:spPr>
        <p:txBody>
          <a:bodyPr/>
          <a:lstStyle/>
          <a:p>
            <a:pPr marL="957035" indent="-639535">
              <a:defRPr sz="4700"/>
            </a:pPr>
            <a:r>
              <a:t>Need to achieve capacity to satisfy SLO of client workload</a:t>
            </a:r>
          </a:p>
          <a:p>
            <a:pPr marL="957035" indent="-639535">
              <a:lnSpc>
                <a:spcPct val="200000"/>
              </a:lnSpc>
              <a:defRPr sz="4700"/>
            </a:pPr>
            <a:r>
              <a:t>Need sufficient diversity across markets</a:t>
            </a:r>
          </a:p>
          <a:p>
            <a:pPr marL="0" lvl="2" indent="457200">
              <a:buSzTx/>
              <a:buNone/>
              <a:defRPr sz="4700"/>
            </a:pPr>
            <a:r>
              <a:t>While expected request capacity &lt; SLO:</a:t>
            </a:r>
          </a:p>
          <a:p>
            <a:pPr lvl="5" indent="1143000" algn="l">
              <a:spcBef>
                <a:spcPts val="2400"/>
              </a:spcBef>
              <a:defRPr sz="3700"/>
            </a:pPr>
            <a:r>
              <a:t>Add resource that increases expected cost the least and increases request capacity the most.</a:t>
            </a:r>
          </a:p>
        </p:txBody>
      </p:sp>
      <p:sp>
        <p:nvSpPr>
          <p:cNvPr id="2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33430" y="9105900"/>
            <a:ext cx="325240" cy="3235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Computing Expected Request Capacit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t>Computing Expected Request Capacity</a:t>
            </a:r>
          </a:p>
        </p:txBody>
      </p:sp>
      <p:sp>
        <p:nvSpPr>
          <p:cNvPr id="294" name="Compute probability of exactly 0 - N resources not pre-empted…"/>
          <p:cNvSpPr txBox="1">
            <a:spLocks noGrp="1"/>
          </p:cNvSpPr>
          <p:nvPr>
            <p:ph type="body" idx="1"/>
          </p:nvPr>
        </p:nvSpPr>
        <p:spPr>
          <a:xfrm>
            <a:off x="361950" y="1562100"/>
            <a:ext cx="12280900" cy="7296164"/>
          </a:xfrm>
          <a:prstGeom prst="rect">
            <a:avLst/>
          </a:prstGeom>
        </p:spPr>
        <p:txBody>
          <a:bodyPr/>
          <a:lstStyle/>
          <a:p>
            <a:pPr>
              <a:defRPr sz="4000"/>
            </a:pPr>
            <a:r>
              <a:t>Compute probability of exactly 0 - N resources not pre-empted</a:t>
            </a:r>
          </a:p>
          <a:p>
            <a:pPr>
              <a:defRPr sz="4000"/>
            </a:pPr>
            <a:r>
              <a:t>Accounts for spot market dependencies</a:t>
            </a:r>
          </a:p>
          <a:p>
            <a:pPr>
              <a:defRPr sz="4000"/>
            </a:pPr>
            <a:r>
              <a:t>Encourages diversity</a:t>
            </a:r>
          </a:p>
        </p:txBody>
      </p:sp>
      <p:sp>
        <p:nvSpPr>
          <p:cNvPr id="2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  <p:grpSp>
        <p:nvGrpSpPr>
          <p:cNvPr id="302" name="Group"/>
          <p:cNvGrpSpPr/>
          <p:nvPr/>
        </p:nvGrpSpPr>
        <p:grpSpPr>
          <a:xfrm>
            <a:off x="2316477" y="4660900"/>
            <a:ext cx="1334731" cy="2051050"/>
            <a:chOff x="0" y="0"/>
            <a:chExt cx="1334729" cy="2051049"/>
          </a:xfrm>
        </p:grpSpPr>
        <p:grpSp>
          <p:nvGrpSpPr>
            <p:cNvPr id="300" name="Group"/>
            <p:cNvGrpSpPr/>
            <p:nvPr/>
          </p:nvGrpSpPr>
          <p:grpSpPr>
            <a:xfrm>
              <a:off x="0" y="736600"/>
              <a:ext cx="1334730" cy="1314450"/>
              <a:chOff x="0" y="0"/>
              <a:chExt cx="1334729" cy="1314450"/>
            </a:xfrm>
          </p:grpSpPr>
          <p:sp>
            <p:nvSpPr>
              <p:cNvPr id="296" name="Square"/>
              <p:cNvSpPr/>
              <p:nvPr/>
            </p:nvSpPr>
            <p:spPr>
              <a:xfrm>
                <a:off x="0" y="0"/>
                <a:ext cx="635000" cy="635000"/>
              </a:xfrm>
              <a:prstGeom prst="rect">
                <a:avLst/>
              </a:prstGeom>
              <a:solidFill>
                <a:srgbClr val="FFFFFF"/>
              </a:solidFill>
              <a:ln w="762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/>
              </a:p>
            </p:txBody>
          </p:sp>
          <p:sp>
            <p:nvSpPr>
              <p:cNvPr id="297" name="Square"/>
              <p:cNvSpPr/>
              <p:nvPr/>
            </p:nvSpPr>
            <p:spPr>
              <a:xfrm>
                <a:off x="0" y="676820"/>
                <a:ext cx="635000" cy="635001"/>
              </a:xfrm>
              <a:prstGeom prst="rect">
                <a:avLst/>
              </a:prstGeom>
              <a:solidFill>
                <a:srgbClr val="FFFFFF"/>
              </a:solidFill>
              <a:ln w="762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/>
              </a:p>
            </p:txBody>
          </p:sp>
          <p:sp>
            <p:nvSpPr>
              <p:cNvPr id="298" name="Square"/>
              <p:cNvSpPr/>
              <p:nvPr/>
            </p:nvSpPr>
            <p:spPr>
              <a:xfrm>
                <a:off x="699729" y="0"/>
                <a:ext cx="635001" cy="635000"/>
              </a:xfrm>
              <a:prstGeom prst="rect">
                <a:avLst/>
              </a:prstGeom>
              <a:solidFill>
                <a:srgbClr val="FFFFFF"/>
              </a:solidFill>
              <a:ln w="762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/>
              </a:p>
            </p:txBody>
          </p:sp>
          <p:sp>
            <p:nvSpPr>
              <p:cNvPr id="299" name="Square"/>
              <p:cNvSpPr/>
              <p:nvPr/>
            </p:nvSpPr>
            <p:spPr>
              <a:xfrm>
                <a:off x="699729" y="679450"/>
                <a:ext cx="635001" cy="635000"/>
              </a:xfrm>
              <a:prstGeom prst="rect">
                <a:avLst/>
              </a:prstGeom>
              <a:solidFill>
                <a:srgbClr val="FFFFFF"/>
              </a:solidFill>
              <a:ln w="762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/>
              </a:p>
            </p:txBody>
          </p:sp>
        </p:grpSp>
        <p:sp>
          <p:nvSpPr>
            <p:cNvPr id="301" name="50%"/>
            <p:cNvSpPr txBox="1"/>
            <p:nvPr/>
          </p:nvSpPr>
          <p:spPr>
            <a:xfrm>
              <a:off x="163283" y="0"/>
              <a:ext cx="1008163" cy="723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r>
                <a:t>50%</a:t>
              </a:r>
            </a:p>
          </p:txBody>
        </p:sp>
      </p:grpSp>
      <p:grpSp>
        <p:nvGrpSpPr>
          <p:cNvPr id="307" name="Group"/>
          <p:cNvGrpSpPr/>
          <p:nvPr/>
        </p:nvGrpSpPr>
        <p:grpSpPr>
          <a:xfrm>
            <a:off x="6999096" y="4660900"/>
            <a:ext cx="1008163" cy="2048421"/>
            <a:chOff x="0" y="0"/>
            <a:chExt cx="1008161" cy="2048420"/>
          </a:xfrm>
        </p:grpSpPr>
        <p:grpSp>
          <p:nvGrpSpPr>
            <p:cNvPr id="305" name="Group"/>
            <p:cNvGrpSpPr/>
            <p:nvPr/>
          </p:nvGrpSpPr>
          <p:grpSpPr>
            <a:xfrm>
              <a:off x="186580" y="736600"/>
              <a:ext cx="635001" cy="1311821"/>
              <a:chOff x="0" y="0"/>
              <a:chExt cx="635000" cy="1311820"/>
            </a:xfrm>
          </p:grpSpPr>
          <p:sp>
            <p:nvSpPr>
              <p:cNvPr id="303" name="Square"/>
              <p:cNvSpPr/>
              <p:nvPr/>
            </p:nvSpPr>
            <p:spPr>
              <a:xfrm>
                <a:off x="0" y="0"/>
                <a:ext cx="635000" cy="635000"/>
              </a:xfrm>
              <a:prstGeom prst="rect">
                <a:avLst/>
              </a:prstGeom>
              <a:solidFill>
                <a:srgbClr val="FFFFFF"/>
              </a:solidFill>
              <a:ln w="762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/>
              </a:p>
            </p:txBody>
          </p:sp>
          <p:sp>
            <p:nvSpPr>
              <p:cNvPr id="304" name="Square"/>
              <p:cNvSpPr/>
              <p:nvPr/>
            </p:nvSpPr>
            <p:spPr>
              <a:xfrm>
                <a:off x="0" y="676820"/>
                <a:ext cx="635000" cy="635001"/>
              </a:xfrm>
              <a:prstGeom prst="rect">
                <a:avLst/>
              </a:prstGeom>
              <a:solidFill>
                <a:srgbClr val="FFFFFF"/>
              </a:solidFill>
              <a:ln w="762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4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/>
              </a:p>
            </p:txBody>
          </p:sp>
        </p:grpSp>
        <p:sp>
          <p:nvSpPr>
            <p:cNvPr id="306" name="50%"/>
            <p:cNvSpPr txBox="1"/>
            <p:nvPr/>
          </p:nvSpPr>
          <p:spPr>
            <a:xfrm>
              <a:off x="-1" y="0"/>
              <a:ext cx="1008163" cy="723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r>
                <a:t>50%</a:t>
              </a:r>
            </a:p>
          </p:txBody>
        </p:sp>
      </p:grpSp>
      <p:grpSp>
        <p:nvGrpSpPr>
          <p:cNvPr id="311" name="Group"/>
          <p:cNvGrpSpPr/>
          <p:nvPr/>
        </p:nvGrpSpPr>
        <p:grpSpPr>
          <a:xfrm>
            <a:off x="3300698" y="6690295"/>
            <a:ext cx="5578674" cy="1576090"/>
            <a:chOff x="0" y="0"/>
            <a:chExt cx="5578673" cy="1576089"/>
          </a:xfrm>
        </p:grpSpPr>
        <p:sp>
          <p:nvSpPr>
            <p:cNvPr id="308" name="1 * 0.5 + 0.5 * 0.5 = 0.75"/>
            <p:cNvSpPr txBox="1"/>
            <p:nvPr/>
          </p:nvSpPr>
          <p:spPr>
            <a:xfrm>
              <a:off x="-1" y="775989"/>
              <a:ext cx="5578675" cy="800101"/>
            </a:xfrm>
            <a:prstGeom prst="rect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r>
                <a:t>1 * 0.5 + 0.5 * 0.5 = 0.75</a:t>
              </a:r>
            </a:p>
          </p:txBody>
        </p:sp>
        <p:sp>
          <p:nvSpPr>
            <p:cNvPr id="309" name="Line"/>
            <p:cNvSpPr/>
            <p:nvPr/>
          </p:nvSpPr>
          <p:spPr>
            <a:xfrm>
              <a:off x="349212" y="2229"/>
              <a:ext cx="296134" cy="71784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310" name="Line"/>
            <p:cNvSpPr/>
            <p:nvPr/>
          </p:nvSpPr>
          <p:spPr>
            <a:xfrm flipH="1">
              <a:off x="3160215" y="-1"/>
              <a:ext cx="728505" cy="728505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1" animBg="1" advAuto="0"/>
      <p:bldP spid="307" grpId="2" animBg="1" advAuto="0"/>
      <p:bldP spid="311" grpId="3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o Why Does this Work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 Why Does this Work?</a:t>
            </a:r>
          </a:p>
        </p:txBody>
      </p:sp>
      <p:sp>
        <p:nvSpPr>
          <p:cNvPr id="314" name="Creates a diversified, oversized footprint…"/>
          <p:cNvSpPr txBox="1">
            <a:spLocks noGrp="1"/>
          </p:cNvSpPr>
          <p:nvPr>
            <p:ph type="body" idx="1"/>
          </p:nvPr>
        </p:nvSpPr>
        <p:spPr>
          <a:xfrm>
            <a:off x="355600" y="1562100"/>
            <a:ext cx="12280900" cy="6351681"/>
          </a:xfrm>
          <a:prstGeom prst="rect">
            <a:avLst/>
          </a:prstGeom>
        </p:spPr>
        <p:txBody>
          <a:bodyPr/>
          <a:lstStyle/>
          <a:p>
            <a:r>
              <a:t>Creates a diversified, oversized footprint</a:t>
            </a:r>
          </a:p>
          <a:p>
            <a:pPr lvl="2"/>
            <a:r>
              <a:t>able to tolerate preemptions </a:t>
            </a:r>
          </a:p>
          <a:p>
            <a:pPr lvl="2"/>
            <a:r>
              <a:t>little or no extra cost</a:t>
            </a:r>
          </a:p>
          <a:p>
            <a:r>
              <a:t>Handles unexpected workload spikes</a:t>
            </a:r>
          </a:p>
          <a:p>
            <a:pPr lvl="2"/>
            <a:r>
              <a:t>handled via oversized natural resource buffers  </a:t>
            </a:r>
          </a:p>
        </p:txBody>
      </p:sp>
      <p:sp>
        <p:nvSpPr>
          <p:cNvPr id="3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Time for an Examp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Time for an Example</a:t>
            </a:r>
          </a:p>
        </p:txBody>
      </p:sp>
      <p:sp>
        <p:nvSpPr>
          <p:cNvPr id="31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  <p:grpSp>
        <p:nvGrpSpPr>
          <p:cNvPr id="321" name="Group"/>
          <p:cNvGrpSpPr/>
          <p:nvPr/>
        </p:nvGrpSpPr>
        <p:grpSpPr>
          <a:xfrm>
            <a:off x="330339" y="2717800"/>
            <a:ext cx="12344122" cy="3680513"/>
            <a:chOff x="0" y="0"/>
            <a:chExt cx="12344120" cy="3680512"/>
          </a:xfrm>
        </p:grpSpPr>
        <p:pic>
          <p:nvPicPr>
            <p:cNvPr id="319" name="step-autoscale-toy (5).pdf" descr="step-autoscale-toy (5).pdf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12924"/>
              <a:ext cx="6030901" cy="36546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20" name="step-tributary-toy (5).pdf" descr="step-tributary-toy (5).pd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6313220" y="0"/>
              <a:ext cx="6030901" cy="36805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322" name="AutoScale"/>
          <p:cNvSpPr txBox="1"/>
          <p:nvPr/>
        </p:nvSpPr>
        <p:spPr>
          <a:xfrm>
            <a:off x="2161143" y="6559776"/>
            <a:ext cx="238151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 AutoScale</a:t>
            </a:r>
          </a:p>
        </p:txBody>
      </p:sp>
      <p:sp>
        <p:nvSpPr>
          <p:cNvPr id="323" name="Tributary"/>
          <p:cNvSpPr txBox="1"/>
          <p:nvPr/>
        </p:nvSpPr>
        <p:spPr>
          <a:xfrm>
            <a:off x="8089853" y="6559776"/>
            <a:ext cx="209736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Tributary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Time for an Examp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Time for an Example</a:t>
            </a:r>
          </a:p>
        </p:txBody>
      </p:sp>
      <p:sp>
        <p:nvSpPr>
          <p:cNvPr id="3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15</a:t>
            </a:fld>
            <a:endParaRPr/>
          </a:p>
        </p:txBody>
      </p:sp>
      <p:pic>
        <p:nvPicPr>
          <p:cNvPr id="327" name="Copy of new-tributary-toy (4).pdf" descr="Copy of new-tributary-toy (4)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23000" y="1765300"/>
            <a:ext cx="6667500" cy="47317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28" name="Copy of new-AWS-autoscale-toy.pdf" descr="Copy of new-AWS-autoscale-toy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92100" y="1765300"/>
            <a:ext cx="6667500" cy="4731775"/>
          </a:xfrm>
          <a:prstGeom prst="rect">
            <a:avLst/>
          </a:prstGeom>
          <a:ln w="12700">
            <a:miter lim="400000"/>
          </a:ln>
        </p:spPr>
      </p:pic>
      <p:sp>
        <p:nvSpPr>
          <p:cNvPr id="329" name="AutoScale"/>
          <p:cNvSpPr txBox="1"/>
          <p:nvPr/>
        </p:nvSpPr>
        <p:spPr>
          <a:xfrm>
            <a:off x="2161143" y="6559776"/>
            <a:ext cx="238151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 AutoScale</a:t>
            </a:r>
          </a:p>
        </p:txBody>
      </p:sp>
      <p:sp>
        <p:nvSpPr>
          <p:cNvPr id="330" name="Tributary"/>
          <p:cNvSpPr txBox="1"/>
          <p:nvPr/>
        </p:nvSpPr>
        <p:spPr>
          <a:xfrm>
            <a:off x="8089853" y="6559776"/>
            <a:ext cx="209736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Tributary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Tributary Serves More Reques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Tributary Serves More Requests</a:t>
            </a:r>
          </a:p>
        </p:txBody>
      </p:sp>
      <p:sp>
        <p:nvSpPr>
          <p:cNvPr id="3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  <p:pic>
        <p:nvPicPr>
          <p:cNvPr id="334" name="Copy of new-tributary-toy (3).pdf" descr="Copy of new-tributary-toy (3)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23000" y="1765300"/>
            <a:ext cx="6667500" cy="47317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5" name="new-AWS-autoscale-toy (2).pdf" descr="new-AWS-autoscale-toy (2)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92100" y="1765300"/>
            <a:ext cx="6667500" cy="4731775"/>
          </a:xfrm>
          <a:prstGeom prst="rect">
            <a:avLst/>
          </a:prstGeom>
          <a:ln w="12700">
            <a:miter lim="400000"/>
          </a:ln>
        </p:spPr>
      </p:pic>
      <p:sp>
        <p:nvSpPr>
          <p:cNvPr id="336" name="AutoScale"/>
          <p:cNvSpPr txBox="1"/>
          <p:nvPr/>
        </p:nvSpPr>
        <p:spPr>
          <a:xfrm>
            <a:off x="2161143" y="6559776"/>
            <a:ext cx="238151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 AutoScale</a:t>
            </a:r>
          </a:p>
        </p:txBody>
      </p:sp>
      <p:sp>
        <p:nvSpPr>
          <p:cNvPr id="337" name="Tributary"/>
          <p:cNvSpPr txBox="1"/>
          <p:nvPr/>
        </p:nvSpPr>
        <p:spPr>
          <a:xfrm>
            <a:off x="8089853" y="6559776"/>
            <a:ext cx="209736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Tributary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Request Rate Decreas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Request Rate Decreases</a:t>
            </a:r>
          </a:p>
        </p:txBody>
      </p:sp>
      <p:sp>
        <p:nvSpPr>
          <p:cNvPr id="3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17</a:t>
            </a:fld>
            <a:endParaRPr/>
          </a:p>
        </p:txBody>
      </p:sp>
      <p:pic>
        <p:nvPicPr>
          <p:cNvPr id="341" name="Copy of new-tributary-toy (2).pdf" descr="Copy of new-tributary-toy (2)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23000" y="1765300"/>
            <a:ext cx="6667500" cy="47317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42" name="new-AWS-autoscale-toy (1).pdf" descr="new-AWS-autoscale-toy (1)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92100" y="1765300"/>
            <a:ext cx="6667500" cy="4731775"/>
          </a:xfrm>
          <a:prstGeom prst="rect">
            <a:avLst/>
          </a:prstGeom>
          <a:ln w="12700">
            <a:miter lim="400000"/>
          </a:ln>
        </p:spPr>
      </p:pic>
      <p:sp>
        <p:nvSpPr>
          <p:cNvPr id="343" name="AutoScale"/>
          <p:cNvSpPr txBox="1"/>
          <p:nvPr/>
        </p:nvSpPr>
        <p:spPr>
          <a:xfrm>
            <a:off x="2161143" y="6559776"/>
            <a:ext cx="238151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 AutoScale</a:t>
            </a:r>
          </a:p>
        </p:txBody>
      </p:sp>
      <p:sp>
        <p:nvSpPr>
          <p:cNvPr id="344" name="Tributary"/>
          <p:cNvSpPr txBox="1"/>
          <p:nvPr/>
        </p:nvSpPr>
        <p:spPr>
          <a:xfrm>
            <a:off x="8089853" y="6559776"/>
            <a:ext cx="209736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Tributary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ributary’s Resources are Pre-empted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800"/>
            </a:lvl1pPr>
          </a:lstStyle>
          <a:p>
            <a:r>
              <a:t>Tributary’s Resources are Pre-empted</a:t>
            </a:r>
          </a:p>
        </p:txBody>
      </p:sp>
      <p:sp>
        <p:nvSpPr>
          <p:cNvPr id="3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18</a:t>
            </a:fld>
            <a:endParaRPr/>
          </a:p>
        </p:txBody>
      </p:sp>
      <p:pic>
        <p:nvPicPr>
          <p:cNvPr id="348" name="Copy of new-tributary-toy (1).pdf" descr="Copy of new-tributary-toy (1)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23000" y="1765300"/>
            <a:ext cx="6667500" cy="47317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49" name="new-AWS-autoscale-toy (1).pdf" descr="new-AWS-autoscale-toy (1)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92100" y="1765300"/>
            <a:ext cx="6667500" cy="4731775"/>
          </a:xfrm>
          <a:prstGeom prst="rect">
            <a:avLst/>
          </a:prstGeom>
          <a:ln w="12700">
            <a:miter lim="400000"/>
          </a:ln>
        </p:spPr>
      </p:pic>
      <p:sp>
        <p:nvSpPr>
          <p:cNvPr id="350" name="AutoScale"/>
          <p:cNvSpPr txBox="1"/>
          <p:nvPr/>
        </p:nvSpPr>
        <p:spPr>
          <a:xfrm>
            <a:off x="2161143" y="6559776"/>
            <a:ext cx="238151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 AutoScale</a:t>
            </a:r>
          </a:p>
        </p:txBody>
      </p:sp>
      <p:sp>
        <p:nvSpPr>
          <p:cNvPr id="351" name="Tributary"/>
          <p:cNvSpPr txBox="1"/>
          <p:nvPr/>
        </p:nvSpPr>
        <p:spPr>
          <a:xfrm>
            <a:off x="8089853" y="6559776"/>
            <a:ext cx="2097361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Tributary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Experimental Setup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Experimental Setup</a:t>
            </a:r>
          </a:p>
        </p:txBody>
      </p:sp>
      <p:sp>
        <p:nvSpPr>
          <p:cNvPr id="354" name="4 Traces Evaluated…"/>
          <p:cNvSpPr txBox="1">
            <a:spLocks noGrp="1"/>
          </p:cNvSpPr>
          <p:nvPr>
            <p:ph type="body" idx="1"/>
          </p:nvPr>
        </p:nvSpPr>
        <p:spPr>
          <a:xfrm>
            <a:off x="355600" y="1562100"/>
            <a:ext cx="12280900" cy="7442207"/>
          </a:xfrm>
          <a:prstGeom prst="rect">
            <a:avLst/>
          </a:prstGeom>
        </p:spPr>
        <p:txBody>
          <a:bodyPr/>
          <a:lstStyle/>
          <a:p>
            <a:r>
              <a:t>4 Traces Evaluated</a:t>
            </a:r>
          </a:p>
          <a:p>
            <a:pPr lvl="2"/>
            <a:r>
              <a:t>show Clarknet </a:t>
            </a:r>
          </a:p>
          <a:p>
            <a:r>
              <a:t>3 Scaling Policies</a:t>
            </a:r>
          </a:p>
          <a:p>
            <a:pPr lvl="2"/>
            <a:r>
              <a:t>show reactive</a:t>
            </a:r>
          </a:p>
          <a:p>
            <a:pPr marL="807357" indent="-489857">
              <a:defRPr sz="3600"/>
            </a:pPr>
            <a:r>
              <a:t>Comparisons</a:t>
            </a:r>
          </a:p>
          <a:p>
            <a:pPr lvl="2"/>
            <a:r>
              <a:t>Autoscale on spot</a:t>
            </a:r>
          </a:p>
          <a:p>
            <a:pPr lvl="2"/>
            <a:r>
              <a:t>Autoscale+Buffer on spot</a:t>
            </a:r>
          </a:p>
          <a:p>
            <a:pPr lvl="2"/>
            <a:r>
              <a:t>Tributary</a:t>
            </a:r>
          </a:p>
        </p:txBody>
      </p:sp>
      <p:sp>
        <p:nvSpPr>
          <p:cNvPr id="3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19</a:t>
            </a:fld>
            <a:endParaRPr/>
          </a:p>
        </p:txBody>
      </p:sp>
      <p:pic>
        <p:nvPicPr>
          <p:cNvPr id="356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40201" y="2148526"/>
            <a:ext cx="6237810" cy="481705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24110" y="2598664"/>
            <a:ext cx="6705967" cy="5178586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Services with SLO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Services with SLOs</a:t>
            </a:r>
          </a:p>
        </p:txBody>
      </p:sp>
      <p:sp>
        <p:nvSpPr>
          <p:cNvPr id="211" name="Time varying client workloads…"/>
          <p:cNvSpPr txBox="1">
            <a:spLocks noGrp="1"/>
          </p:cNvSpPr>
          <p:nvPr>
            <p:ph type="body" sz="half" idx="1"/>
          </p:nvPr>
        </p:nvSpPr>
        <p:spPr>
          <a:xfrm>
            <a:off x="-48761" y="1384313"/>
            <a:ext cx="6705967" cy="7270738"/>
          </a:xfrm>
          <a:prstGeom prst="rect">
            <a:avLst/>
          </a:prstGeom>
        </p:spPr>
        <p:txBody>
          <a:bodyPr/>
          <a:lstStyle/>
          <a:p>
            <a:r>
              <a:t>Time varying client workloads</a:t>
            </a:r>
          </a:p>
          <a:p>
            <a:pPr lvl="1">
              <a:buChar char="-"/>
            </a:pPr>
            <a:r>
              <a:t>handled with elastically sized resources</a:t>
            </a:r>
          </a:p>
          <a:p>
            <a:r>
              <a:t>How are they sized?</a:t>
            </a:r>
          </a:p>
          <a:p>
            <a:pPr lvl="1">
              <a:buChar char="-"/>
            </a:pPr>
            <a:r>
              <a:t>decide how many resources are needed</a:t>
            </a:r>
          </a:p>
          <a:p>
            <a:pPr lvl="1">
              <a:buChar char="-"/>
            </a:pPr>
            <a:r>
              <a:t>add/release resources</a:t>
            </a:r>
          </a:p>
        </p:txBody>
      </p:sp>
      <p:sp>
        <p:nvSpPr>
          <p:cNvPr id="2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82394" y="9105900"/>
            <a:ext cx="227312" cy="3235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Comparing to AutoSca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Comparing to AutoScale</a:t>
            </a:r>
          </a:p>
        </p:txBody>
      </p:sp>
      <p:sp>
        <p:nvSpPr>
          <p:cNvPr id="359" name="AWS AutoScale…"/>
          <p:cNvSpPr txBox="1">
            <a:spLocks noGrp="1"/>
          </p:cNvSpPr>
          <p:nvPr>
            <p:ph type="body" idx="1"/>
          </p:nvPr>
        </p:nvSpPr>
        <p:spPr>
          <a:xfrm>
            <a:off x="361950" y="1476372"/>
            <a:ext cx="12280900" cy="5715001"/>
          </a:xfrm>
          <a:prstGeom prst="rect">
            <a:avLst/>
          </a:prstGeom>
        </p:spPr>
        <p:txBody>
          <a:bodyPr/>
          <a:lstStyle/>
          <a:p>
            <a:r>
              <a:t>AWS AutoScale </a:t>
            </a:r>
          </a:p>
          <a:p>
            <a:pPr lvl="2"/>
            <a:r>
              <a:t>AWS service that acquires cheapest spot instances</a:t>
            </a:r>
          </a:p>
        </p:txBody>
      </p:sp>
      <p:sp>
        <p:nvSpPr>
          <p:cNvPr id="36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20</a:t>
            </a:fld>
            <a:endParaRPr/>
          </a:p>
        </p:txBody>
      </p:sp>
      <p:pic>
        <p:nvPicPr>
          <p:cNvPr id="361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4980" y="3820872"/>
            <a:ext cx="6223001" cy="3937463"/>
          </a:xfrm>
          <a:prstGeom prst="rect">
            <a:avLst/>
          </a:prstGeom>
          <a:ln w="12700">
            <a:miter lim="400000"/>
          </a:ln>
        </p:spPr>
      </p:pic>
      <p:pic>
        <p:nvPicPr>
          <p:cNvPr id="362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88959" y="3861585"/>
            <a:ext cx="6223001" cy="38560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Other Interesting Resul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Other Interesting Results</a:t>
            </a:r>
          </a:p>
        </p:txBody>
      </p:sp>
      <p:sp>
        <p:nvSpPr>
          <p:cNvPr id="365" name="Across 4 traces Tributary reduces cost by 47-62%…"/>
          <p:cNvSpPr txBox="1">
            <a:spLocks noGrp="1"/>
          </p:cNvSpPr>
          <p:nvPr>
            <p:ph type="body" idx="1"/>
          </p:nvPr>
        </p:nvSpPr>
        <p:spPr>
          <a:xfrm>
            <a:off x="-10947" y="1562100"/>
            <a:ext cx="12833212" cy="5715000"/>
          </a:xfrm>
          <a:prstGeom prst="rect">
            <a:avLst/>
          </a:prstGeom>
        </p:spPr>
        <p:txBody>
          <a:bodyPr/>
          <a:lstStyle/>
          <a:p>
            <a:r>
              <a:t>Across 4 traces Tributary reduces cost by 47-62%</a:t>
            </a:r>
          </a:p>
          <a:p>
            <a:r>
              <a:t>Outperformed recent research systems</a:t>
            </a:r>
          </a:p>
          <a:p>
            <a:pPr lvl="2"/>
            <a:r>
              <a:t>ExoSphere [Sharma 2017]</a:t>
            </a:r>
          </a:p>
          <a:p>
            <a:pPr lvl="2"/>
            <a:r>
              <a:t>Proteus [Harlap 2017]</a:t>
            </a:r>
          </a:p>
          <a:p>
            <a:r>
              <a:t>Only ~50% of cost saving come from preemptions</a:t>
            </a:r>
          </a:p>
        </p:txBody>
      </p:sp>
      <p:sp>
        <p:nvSpPr>
          <p:cNvPr id="3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21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Conclus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Conclusion</a:t>
            </a:r>
          </a:p>
        </p:txBody>
      </p:sp>
      <p:sp>
        <p:nvSpPr>
          <p:cNvPr id="369" name="Provides reliable service using transient resource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Provides reliable service using transient resources</a:t>
            </a:r>
          </a:p>
          <a:p>
            <a:r>
              <a:t>Uses diversified buffers of resources</a:t>
            </a:r>
          </a:p>
          <a:p>
            <a:r>
              <a:t>Reduces cost by ~85% over on-demand</a:t>
            </a:r>
          </a:p>
        </p:txBody>
      </p:sp>
      <p:sp>
        <p:nvSpPr>
          <p:cNvPr id="37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22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"/>
          <p:cNvGrpSpPr/>
          <p:nvPr/>
        </p:nvGrpSpPr>
        <p:grpSpPr>
          <a:xfrm>
            <a:off x="7945683" y="2441821"/>
            <a:ext cx="4957540" cy="1530927"/>
            <a:chOff x="0" y="0"/>
            <a:chExt cx="4957538" cy="1530926"/>
          </a:xfrm>
        </p:grpSpPr>
        <p:sp>
          <p:nvSpPr>
            <p:cNvPr id="216" name="Rectangle"/>
            <p:cNvSpPr/>
            <p:nvPr/>
          </p:nvSpPr>
          <p:spPr>
            <a:xfrm>
              <a:off x="0" y="308274"/>
              <a:ext cx="4670174" cy="1222653"/>
            </a:xfrm>
            <a:prstGeom prst="rect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17" name="Rectangle"/>
            <p:cNvSpPr/>
            <p:nvPr/>
          </p:nvSpPr>
          <p:spPr>
            <a:xfrm>
              <a:off x="287364" y="0"/>
              <a:ext cx="4670175" cy="1222652"/>
            </a:xfrm>
            <a:prstGeom prst="rect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</p:grpSp>
      <p:sp>
        <p:nvSpPr>
          <p:cNvPr id="219" name="Elastic Service Architectu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Elastic Service Architecture</a:t>
            </a:r>
          </a:p>
        </p:txBody>
      </p:sp>
      <p:sp>
        <p:nvSpPr>
          <p:cNvPr id="2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82394" y="9105900"/>
            <a:ext cx="227312" cy="3235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grpSp>
        <p:nvGrpSpPr>
          <p:cNvPr id="223" name="Group"/>
          <p:cNvGrpSpPr/>
          <p:nvPr/>
        </p:nvGrpSpPr>
        <p:grpSpPr>
          <a:xfrm>
            <a:off x="1252658" y="3045998"/>
            <a:ext cx="4670175" cy="1222653"/>
            <a:chOff x="0" y="0"/>
            <a:chExt cx="4670173" cy="1222651"/>
          </a:xfrm>
        </p:grpSpPr>
        <p:sp>
          <p:nvSpPr>
            <p:cNvPr id="221" name="Rectangle"/>
            <p:cNvSpPr/>
            <p:nvPr/>
          </p:nvSpPr>
          <p:spPr>
            <a:xfrm>
              <a:off x="0" y="0"/>
              <a:ext cx="4670174" cy="1222652"/>
            </a:xfrm>
            <a:prstGeom prst="rect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22" name="Load Balancer"/>
            <p:cNvSpPr txBox="1"/>
            <p:nvPr/>
          </p:nvSpPr>
          <p:spPr>
            <a:xfrm>
              <a:off x="343551" y="154723"/>
              <a:ext cx="3983072" cy="9132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t>Load Balancer</a:t>
              </a:r>
            </a:p>
          </p:txBody>
        </p:sp>
      </p:grpSp>
      <p:grpSp>
        <p:nvGrpSpPr>
          <p:cNvPr id="226" name="Group"/>
          <p:cNvGrpSpPr/>
          <p:nvPr/>
        </p:nvGrpSpPr>
        <p:grpSpPr>
          <a:xfrm>
            <a:off x="1252658" y="5512014"/>
            <a:ext cx="4670175" cy="1222653"/>
            <a:chOff x="0" y="0"/>
            <a:chExt cx="4670173" cy="1222651"/>
          </a:xfrm>
        </p:grpSpPr>
        <p:sp>
          <p:nvSpPr>
            <p:cNvPr id="224" name="Rectangle"/>
            <p:cNvSpPr/>
            <p:nvPr/>
          </p:nvSpPr>
          <p:spPr>
            <a:xfrm>
              <a:off x="0" y="0"/>
              <a:ext cx="4670174" cy="1222652"/>
            </a:xfrm>
            <a:prstGeom prst="rect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25" name="Scaling Policy"/>
            <p:cNvSpPr txBox="1"/>
            <p:nvPr/>
          </p:nvSpPr>
          <p:spPr>
            <a:xfrm>
              <a:off x="474153" y="154723"/>
              <a:ext cx="3721867" cy="9132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t>Scaling Policy</a:t>
              </a:r>
            </a:p>
          </p:txBody>
        </p:sp>
      </p:grpSp>
      <p:grpSp>
        <p:nvGrpSpPr>
          <p:cNvPr id="229" name="Group"/>
          <p:cNvGrpSpPr/>
          <p:nvPr/>
        </p:nvGrpSpPr>
        <p:grpSpPr>
          <a:xfrm>
            <a:off x="7361400" y="5512014"/>
            <a:ext cx="5205311" cy="1222653"/>
            <a:chOff x="-267568" y="0"/>
            <a:chExt cx="5205309" cy="1222651"/>
          </a:xfrm>
        </p:grpSpPr>
        <p:sp>
          <p:nvSpPr>
            <p:cNvPr id="227" name="Rectangle"/>
            <p:cNvSpPr/>
            <p:nvPr/>
          </p:nvSpPr>
          <p:spPr>
            <a:xfrm>
              <a:off x="0" y="0"/>
              <a:ext cx="4670174" cy="1222652"/>
            </a:xfrm>
            <a:prstGeom prst="rect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28" name="Resource Manager"/>
            <p:cNvSpPr txBox="1"/>
            <p:nvPr/>
          </p:nvSpPr>
          <p:spPr>
            <a:xfrm>
              <a:off x="-267569" y="154723"/>
              <a:ext cx="5205311" cy="9132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t>Resource Manager</a:t>
              </a:r>
            </a:p>
          </p:txBody>
        </p:sp>
      </p:grpSp>
      <p:grpSp>
        <p:nvGrpSpPr>
          <p:cNvPr id="232" name="Group"/>
          <p:cNvGrpSpPr/>
          <p:nvPr/>
        </p:nvGrpSpPr>
        <p:grpSpPr>
          <a:xfrm>
            <a:off x="7361400" y="3045998"/>
            <a:ext cx="5205311" cy="1222653"/>
            <a:chOff x="-267568" y="0"/>
            <a:chExt cx="5205309" cy="1222651"/>
          </a:xfrm>
        </p:grpSpPr>
        <p:sp>
          <p:nvSpPr>
            <p:cNvPr id="230" name="Rectangle"/>
            <p:cNvSpPr/>
            <p:nvPr/>
          </p:nvSpPr>
          <p:spPr>
            <a:xfrm>
              <a:off x="0" y="0"/>
              <a:ext cx="4670174" cy="1222652"/>
            </a:xfrm>
            <a:prstGeom prst="rect">
              <a:avLst/>
            </a:prstGeom>
            <a:solidFill>
              <a:srgbClr val="FFFFFF"/>
            </a:solidFill>
            <a:ln w="762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31" name="Resources"/>
            <p:cNvSpPr txBox="1"/>
            <p:nvPr/>
          </p:nvSpPr>
          <p:spPr>
            <a:xfrm>
              <a:off x="-267569" y="154723"/>
              <a:ext cx="5205311" cy="9132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t>Resources</a:t>
              </a:r>
            </a:p>
          </p:txBody>
        </p:sp>
      </p:grpSp>
      <p:grpSp>
        <p:nvGrpSpPr>
          <p:cNvPr id="236" name="Group"/>
          <p:cNvGrpSpPr/>
          <p:nvPr/>
        </p:nvGrpSpPr>
        <p:grpSpPr>
          <a:xfrm>
            <a:off x="175407" y="1837331"/>
            <a:ext cx="3266778" cy="1842565"/>
            <a:chOff x="0" y="0"/>
            <a:chExt cx="3266777" cy="1842564"/>
          </a:xfrm>
        </p:grpSpPr>
        <p:sp>
          <p:nvSpPr>
            <p:cNvPr id="233" name="Line"/>
            <p:cNvSpPr/>
            <p:nvPr/>
          </p:nvSpPr>
          <p:spPr>
            <a:xfrm>
              <a:off x="449353" y="1819993"/>
              <a:ext cx="618845" cy="1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34" name="User Requests"/>
            <p:cNvSpPr txBox="1"/>
            <p:nvPr/>
          </p:nvSpPr>
          <p:spPr>
            <a:xfrm>
              <a:off x="0" y="0"/>
              <a:ext cx="3266778" cy="723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r>
                <a:t>User Requests</a:t>
              </a:r>
            </a:p>
          </p:txBody>
        </p:sp>
        <p:sp>
          <p:nvSpPr>
            <p:cNvPr id="235" name="Line"/>
            <p:cNvSpPr/>
            <p:nvPr/>
          </p:nvSpPr>
          <p:spPr>
            <a:xfrm flipV="1">
              <a:off x="468102" y="619912"/>
              <a:ext cx="1" cy="1222653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</p:grpSp>
      <p:grpSp>
        <p:nvGrpSpPr>
          <p:cNvPr id="240" name="Group"/>
          <p:cNvGrpSpPr/>
          <p:nvPr/>
        </p:nvGrpSpPr>
        <p:grpSpPr>
          <a:xfrm>
            <a:off x="5224786" y="1837331"/>
            <a:ext cx="3123010" cy="1819994"/>
            <a:chOff x="0" y="0"/>
            <a:chExt cx="3123009" cy="1819993"/>
          </a:xfrm>
        </p:grpSpPr>
        <p:sp>
          <p:nvSpPr>
            <p:cNvPr id="237" name="Line"/>
            <p:cNvSpPr/>
            <p:nvPr/>
          </p:nvSpPr>
          <p:spPr>
            <a:xfrm>
              <a:off x="745421" y="1819993"/>
              <a:ext cx="1632166" cy="1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38" name="Line"/>
            <p:cNvSpPr/>
            <p:nvPr/>
          </p:nvSpPr>
          <p:spPr>
            <a:xfrm flipV="1">
              <a:off x="1417329" y="678788"/>
              <a:ext cx="1" cy="1104901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39" name="Fwd Requests"/>
            <p:cNvSpPr txBox="1"/>
            <p:nvPr/>
          </p:nvSpPr>
          <p:spPr>
            <a:xfrm>
              <a:off x="-1" y="0"/>
              <a:ext cx="3123011" cy="723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r>
                <a:t>Fwd Requests</a:t>
              </a:r>
            </a:p>
          </p:txBody>
        </p:sp>
      </p:grpSp>
      <p:grpSp>
        <p:nvGrpSpPr>
          <p:cNvPr id="243" name="Group"/>
          <p:cNvGrpSpPr/>
          <p:nvPr/>
        </p:nvGrpSpPr>
        <p:grpSpPr>
          <a:xfrm>
            <a:off x="3587745" y="4265474"/>
            <a:ext cx="1194794" cy="1222653"/>
            <a:chOff x="0" y="0"/>
            <a:chExt cx="1194792" cy="1222651"/>
          </a:xfrm>
        </p:grpSpPr>
        <p:sp>
          <p:nvSpPr>
            <p:cNvPr id="241" name="Line"/>
            <p:cNvSpPr/>
            <p:nvPr/>
          </p:nvSpPr>
          <p:spPr>
            <a:xfrm flipH="1">
              <a:off x="-1" y="0"/>
              <a:ext cx="2" cy="1222652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42" name="Stats"/>
            <p:cNvSpPr txBox="1"/>
            <p:nvPr/>
          </p:nvSpPr>
          <p:spPr>
            <a:xfrm>
              <a:off x="48072" y="262908"/>
              <a:ext cx="1146721" cy="723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r>
                <a:t>Stats</a:t>
              </a:r>
            </a:p>
          </p:txBody>
        </p:sp>
      </p:grpSp>
      <p:grpSp>
        <p:nvGrpSpPr>
          <p:cNvPr id="247" name="Group"/>
          <p:cNvGrpSpPr/>
          <p:nvPr/>
        </p:nvGrpSpPr>
        <p:grpSpPr>
          <a:xfrm>
            <a:off x="2515854" y="6115441"/>
            <a:ext cx="8540875" cy="1861765"/>
            <a:chOff x="-634193" y="0"/>
            <a:chExt cx="8540874" cy="1861763"/>
          </a:xfrm>
        </p:grpSpPr>
        <p:sp>
          <p:nvSpPr>
            <p:cNvPr id="244" name="Line"/>
            <p:cNvSpPr/>
            <p:nvPr/>
          </p:nvSpPr>
          <p:spPr>
            <a:xfrm>
              <a:off x="2820159" y="7899"/>
              <a:ext cx="1632167" cy="1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45" name="Line"/>
            <p:cNvSpPr/>
            <p:nvPr/>
          </p:nvSpPr>
          <p:spPr>
            <a:xfrm flipV="1">
              <a:off x="3505885" y="0"/>
              <a:ext cx="1" cy="1104901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46" name="How many resources currently needed"/>
            <p:cNvSpPr txBox="1"/>
            <p:nvPr/>
          </p:nvSpPr>
          <p:spPr>
            <a:xfrm>
              <a:off x="-634194" y="1137863"/>
              <a:ext cx="8540875" cy="723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r>
                <a:t>How many resources currently needed</a:t>
              </a:r>
            </a:p>
          </p:txBody>
        </p:sp>
      </p:grpSp>
      <p:grpSp>
        <p:nvGrpSpPr>
          <p:cNvPr id="250" name="Group"/>
          <p:cNvGrpSpPr/>
          <p:nvPr/>
        </p:nvGrpSpPr>
        <p:grpSpPr>
          <a:xfrm>
            <a:off x="8893681" y="4272991"/>
            <a:ext cx="3061544" cy="1222653"/>
            <a:chOff x="0" y="0"/>
            <a:chExt cx="3061543" cy="1222651"/>
          </a:xfrm>
        </p:grpSpPr>
        <p:sp>
          <p:nvSpPr>
            <p:cNvPr id="248" name="Line"/>
            <p:cNvSpPr/>
            <p:nvPr/>
          </p:nvSpPr>
          <p:spPr>
            <a:xfrm flipV="1">
              <a:off x="1139481" y="-1"/>
              <a:ext cx="1" cy="1222653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49" name="Add  Remove"/>
            <p:cNvSpPr txBox="1"/>
            <p:nvPr/>
          </p:nvSpPr>
          <p:spPr>
            <a:xfrm>
              <a:off x="-1" y="241858"/>
              <a:ext cx="3061545" cy="723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r>
                <a:t>Add  Remove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1" animBg="1" advAuto="0"/>
      <p:bldP spid="240" grpId="2" animBg="1" advAuto="0"/>
      <p:bldP spid="243" grpId="3" animBg="1" advAuto="0"/>
      <p:bldP spid="247" grpId="4" animBg="1" advAuto="0"/>
      <p:bldP spid="250" grpId="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Why Tributary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Why Tributary?</a:t>
            </a:r>
          </a:p>
        </p:txBody>
      </p:sp>
      <p:sp>
        <p:nvSpPr>
          <p:cNvPr id="255" name="CSPs offer cheaper resources that come with potential of being taken awa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CSPs offer cheaper resources that come with potential of being taken away</a:t>
            </a:r>
          </a:p>
          <a:p>
            <a:pPr lvl="2"/>
            <a:r>
              <a:t>GCE preemptible instances</a:t>
            </a:r>
          </a:p>
          <a:p>
            <a:pPr lvl="2"/>
            <a:r>
              <a:t>AWS EC2 spot instances</a:t>
            </a:r>
          </a:p>
          <a:p>
            <a:r>
              <a:t>Preemptions are bad for services w/ SLOs</a:t>
            </a:r>
          </a:p>
        </p:txBody>
      </p:sp>
      <p:sp>
        <p:nvSpPr>
          <p:cNvPr id="25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82394" y="9105900"/>
            <a:ext cx="227312" cy="3235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ransient resources much cheap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Transient resources much cheaper</a:t>
            </a:r>
          </a:p>
        </p:txBody>
      </p:sp>
      <p:sp>
        <p:nvSpPr>
          <p:cNvPr id="259" name="Often 75-85% cheaper to use Spot Instances"/>
          <p:cNvSpPr txBox="1">
            <a:spLocks noGrp="1"/>
          </p:cNvSpPr>
          <p:nvPr>
            <p:ph type="body" idx="1"/>
          </p:nvPr>
        </p:nvSpPr>
        <p:spPr>
          <a:xfrm>
            <a:off x="361950" y="1723126"/>
            <a:ext cx="12280900" cy="5715001"/>
          </a:xfrm>
          <a:prstGeom prst="rect">
            <a:avLst/>
          </a:prstGeom>
        </p:spPr>
        <p:txBody>
          <a:bodyPr/>
          <a:lstStyle/>
          <a:p>
            <a:r>
              <a:t>Often 75-85% cheaper to use Spot Instances</a:t>
            </a:r>
          </a:p>
        </p:txBody>
      </p:sp>
      <p:sp>
        <p:nvSpPr>
          <p:cNvPr id="26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82394" y="9105900"/>
            <a:ext cx="227312" cy="3235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pic>
        <p:nvPicPr>
          <p:cNvPr id="261" name="aws_trace_on_demand.pdf" descr="aws_trace_on_demand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529434" y="2514606"/>
            <a:ext cx="10142986" cy="6411236"/>
          </a:xfrm>
          <a:prstGeom prst="rect">
            <a:avLst/>
          </a:prstGeom>
          <a:ln w="12700">
            <a:miter lim="400000"/>
          </a:ln>
        </p:spPr>
      </p:pic>
      <p:pic>
        <p:nvPicPr>
          <p:cNvPr id="262" name="aws_trace_1.pdf" descr="aws_trace_1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539603" y="2514606"/>
            <a:ext cx="10118524" cy="641113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5" name="Group"/>
          <p:cNvGrpSpPr/>
          <p:nvPr/>
        </p:nvGrpSpPr>
        <p:grpSpPr>
          <a:xfrm>
            <a:off x="437449" y="6861234"/>
            <a:ext cx="2610072" cy="1069681"/>
            <a:chOff x="0" y="0"/>
            <a:chExt cx="2610070" cy="1069680"/>
          </a:xfrm>
        </p:grpSpPr>
        <p:sp>
          <p:nvSpPr>
            <p:cNvPr id="263" name="Line"/>
            <p:cNvSpPr/>
            <p:nvPr/>
          </p:nvSpPr>
          <p:spPr>
            <a:xfrm>
              <a:off x="1836799" y="669410"/>
              <a:ext cx="773272" cy="400271"/>
            </a:xfrm>
            <a:prstGeom prst="line">
              <a:avLst/>
            </a:prstGeom>
            <a:noFill/>
            <a:ln w="889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64" name="Low Cost"/>
            <p:cNvSpPr txBox="1"/>
            <p:nvPr/>
          </p:nvSpPr>
          <p:spPr>
            <a:xfrm>
              <a:off x="-1" y="0"/>
              <a:ext cx="2251548" cy="723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r>
                <a:t>Low Cost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1" animBg="1" advAuto="0"/>
      <p:bldP spid="262" grpId="2" animBg="1" advAuto="0"/>
      <p:bldP spid="265" grpId="3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pot Market Detail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Spot Market Details</a:t>
            </a:r>
          </a:p>
        </p:txBody>
      </p:sp>
      <p:sp>
        <p:nvSpPr>
          <p:cNvPr id="270" name="Many different spot markets…"/>
          <p:cNvSpPr txBox="1">
            <a:spLocks noGrp="1"/>
          </p:cNvSpPr>
          <p:nvPr>
            <p:ph type="body" idx="1"/>
          </p:nvPr>
        </p:nvSpPr>
        <p:spPr>
          <a:xfrm>
            <a:off x="361950" y="1401735"/>
            <a:ext cx="12280900" cy="8128001"/>
          </a:xfrm>
          <a:prstGeom prst="rect">
            <a:avLst/>
          </a:prstGeom>
        </p:spPr>
        <p:txBody>
          <a:bodyPr/>
          <a:lstStyle/>
          <a:p>
            <a:pPr>
              <a:defRPr sz="3600"/>
            </a:pPr>
            <a:r>
              <a:t>Many different spot markets</a:t>
            </a:r>
          </a:p>
          <a:p>
            <a:pPr lvl="1">
              <a:buChar char="-"/>
              <a:defRPr sz="3200"/>
            </a:pPr>
            <a:r>
              <a:t>each instance type, in each availability zone, in each datacenter</a:t>
            </a:r>
          </a:p>
          <a:p>
            <a:pPr lvl="1">
              <a:buChar char="-"/>
              <a:defRPr sz="3200"/>
            </a:pPr>
            <a:r>
              <a:t>empirically, markets are uncorrelated</a:t>
            </a:r>
          </a:p>
          <a:p>
            <a:pPr>
              <a:defRPr sz="3600"/>
            </a:pPr>
            <a:r>
              <a:t>If pre-empted, Amazon issues refund</a:t>
            </a:r>
          </a:p>
          <a:p>
            <a:pPr lvl="1">
              <a:buChar char="-"/>
              <a:defRPr sz="3200"/>
            </a:pPr>
            <a:r>
              <a:t>during first hour only</a:t>
            </a:r>
          </a:p>
          <a:p>
            <a:pPr>
              <a:defRPr sz="3600"/>
            </a:pPr>
            <a:r>
              <a:t>Aquire resource(machines) by specifying:</a:t>
            </a:r>
          </a:p>
          <a:p>
            <a:pPr lvl="1">
              <a:buChar char="-"/>
              <a:defRPr sz="3200"/>
            </a:pPr>
            <a:r>
              <a:t>&lt;spot market, bid price, number of machines&gt;</a:t>
            </a:r>
          </a:p>
        </p:txBody>
      </p:sp>
      <p:sp>
        <p:nvSpPr>
          <p:cNvPr id="2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82394" y="9105900"/>
            <a:ext cx="227312" cy="3235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Tributary Changes how we Aquire Resourc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000"/>
            </a:lvl1pPr>
          </a:lstStyle>
          <a:p>
            <a:r>
              <a:t>Tributary Changes how we Aquire Resources</a:t>
            </a:r>
          </a:p>
        </p:txBody>
      </p:sp>
      <p:sp>
        <p:nvSpPr>
          <p:cNvPr id="274" name="Uses transient instead of reliable resource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Uses transient instead of reliable resources</a:t>
            </a:r>
          </a:p>
          <a:p>
            <a:pPr lvl="2"/>
            <a:r>
              <a:t>while addressing bulk preemptions </a:t>
            </a:r>
          </a:p>
          <a:p>
            <a:r>
              <a:t>Uses resource from multiple spot markets</a:t>
            </a:r>
          </a:p>
          <a:p>
            <a:pPr lvl="2"/>
            <a:r>
              <a:t>predicts allocation P[preemption]</a:t>
            </a:r>
          </a:p>
          <a:p>
            <a:pPr lvl="2"/>
            <a:r>
              <a:t>tracks inter-market correlations</a:t>
            </a:r>
          </a:p>
          <a:p>
            <a:pPr lvl="2"/>
            <a:r>
              <a:t>maintains diverse resource buffer</a:t>
            </a:r>
          </a:p>
        </p:txBody>
      </p:sp>
      <p:sp>
        <p:nvSpPr>
          <p:cNvPr id="2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82394" y="9105900"/>
            <a:ext cx="227312" cy="3235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ributary Componen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Tributary Components</a:t>
            </a:r>
          </a:p>
        </p:txBody>
      </p:sp>
      <p:sp>
        <p:nvSpPr>
          <p:cNvPr id="278" name="Predicting resource reliabilit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Predicting resource reliability</a:t>
            </a:r>
          </a:p>
          <a:p>
            <a:endParaRPr/>
          </a:p>
          <a:p>
            <a:endParaRPr/>
          </a:p>
          <a:p>
            <a:r>
              <a:t>Constructing resource footprint</a:t>
            </a:r>
          </a:p>
        </p:txBody>
      </p:sp>
      <p:sp>
        <p:nvSpPr>
          <p:cNvPr id="27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82394" y="9105900"/>
            <a:ext cx="227312" cy="3235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Influencing P[preemption]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Influencing P[preemption]</a:t>
            </a:r>
          </a:p>
        </p:txBody>
      </p:sp>
      <p:sp>
        <p:nvSpPr>
          <p:cNvPr id="282" name="User’s bids influence P[preemption] of spot instances…"/>
          <p:cNvSpPr txBox="1">
            <a:spLocks noGrp="1"/>
          </p:cNvSpPr>
          <p:nvPr>
            <p:ph type="body" idx="1"/>
          </p:nvPr>
        </p:nvSpPr>
        <p:spPr>
          <a:xfrm>
            <a:off x="269325" y="1577981"/>
            <a:ext cx="12478850" cy="7302501"/>
          </a:xfrm>
          <a:prstGeom prst="rect">
            <a:avLst/>
          </a:prstGeom>
        </p:spPr>
        <p:txBody>
          <a:bodyPr/>
          <a:lstStyle/>
          <a:p>
            <a:pPr>
              <a:defRPr sz="3600"/>
            </a:pPr>
            <a:r>
              <a:t>User’s bids influence P[preemption] of spot instances</a:t>
            </a:r>
          </a:p>
          <a:p>
            <a:pPr lvl="2"/>
            <a:r>
              <a:t>bid delta = user bid price - spot market price</a:t>
            </a:r>
          </a:p>
          <a:p>
            <a:pPr>
              <a:defRPr sz="3600"/>
            </a:pPr>
            <a:r>
              <a:t>Bigger Delta</a:t>
            </a:r>
          </a:p>
          <a:p>
            <a:pPr marL="1746250" lvl="2" indent="-539750"/>
            <a:r>
              <a:t>lower P[preemption] and higher cost</a:t>
            </a:r>
          </a:p>
          <a:p>
            <a:pPr>
              <a:defRPr sz="3600"/>
            </a:pPr>
            <a:r>
              <a:t>Smaller Delta</a:t>
            </a:r>
          </a:p>
          <a:p>
            <a:pPr lvl="2"/>
            <a:r>
              <a:t>higher P[preemption] and lower cost</a:t>
            </a:r>
          </a:p>
        </p:txBody>
      </p:sp>
      <p:sp>
        <p:nvSpPr>
          <p:cNvPr id="28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82394" y="9105900"/>
            <a:ext cx="227312" cy="32355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Microsoft Macintosh PowerPoint</Application>
  <PresentationFormat>Custom</PresentationFormat>
  <Paragraphs>143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Bodoni SvtyTwo ITC TT-Bold</vt:lpstr>
      <vt:lpstr>Gill Sans</vt:lpstr>
      <vt:lpstr>Helvetica</vt:lpstr>
      <vt:lpstr>Lucida Grande</vt:lpstr>
      <vt:lpstr>White</vt:lpstr>
      <vt:lpstr>Tributary: spot-dancing for elastic services with latency SLOs</vt:lpstr>
      <vt:lpstr>Services with SLOs</vt:lpstr>
      <vt:lpstr>Elastic Service Architecture</vt:lpstr>
      <vt:lpstr>Why Tributary?</vt:lpstr>
      <vt:lpstr>Transient resources much cheaper</vt:lpstr>
      <vt:lpstr>Spot Market Details</vt:lpstr>
      <vt:lpstr>Tributary Changes how we Aquire Resources</vt:lpstr>
      <vt:lpstr>Tributary Components</vt:lpstr>
      <vt:lpstr>Influencing P[preemption]</vt:lpstr>
      <vt:lpstr>Predicting P[preemption]</vt:lpstr>
      <vt:lpstr>Constructing the Resource Footprint</vt:lpstr>
      <vt:lpstr>Computing Expected Request Capacity</vt:lpstr>
      <vt:lpstr>So Why Does this Work?</vt:lpstr>
      <vt:lpstr>Time for an Example</vt:lpstr>
      <vt:lpstr>Time for an Example</vt:lpstr>
      <vt:lpstr>Tributary Serves More Requests</vt:lpstr>
      <vt:lpstr>Request Rate Decreases</vt:lpstr>
      <vt:lpstr>Tributary’s Resources are Pre-empted</vt:lpstr>
      <vt:lpstr>Experimental Setup</vt:lpstr>
      <vt:lpstr>Comparing to AutoScale</vt:lpstr>
      <vt:lpstr>Other Interesting Results</vt:lpstr>
      <vt:lpstr>Conclusion</vt:lpstr>
    </vt:vector>
  </TitlesOfParts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Tributary: spot-dancing for elastic services with latency SLOs</dc:title>
  <cp:lastModifiedBy>Aaron Harlap</cp:lastModifiedBy>
  <cp:revision>1</cp:revision>
  <dcterms:modified xsi:type="dcterms:W3CDTF">2018-07-11T15:35:13Z</dcterms:modified>
</cp:coreProperties>
</file>